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0" r:id="rId1"/>
  </p:sldMasterIdLst>
  <p:notesMasterIdLst>
    <p:notesMasterId r:id="rId31"/>
  </p:notesMasterIdLst>
  <p:handoutMasterIdLst>
    <p:handoutMasterId r:id="rId32"/>
  </p:handoutMasterIdLst>
  <p:sldIdLst>
    <p:sldId id="464" r:id="rId2"/>
    <p:sldId id="472" r:id="rId3"/>
    <p:sldId id="415" r:id="rId4"/>
    <p:sldId id="418" r:id="rId5"/>
    <p:sldId id="419" r:id="rId6"/>
    <p:sldId id="451" r:id="rId7"/>
    <p:sldId id="470" r:id="rId8"/>
    <p:sldId id="423" r:id="rId9"/>
    <p:sldId id="473" r:id="rId10"/>
    <p:sldId id="427" r:id="rId11"/>
    <p:sldId id="428" r:id="rId12"/>
    <p:sldId id="429" r:id="rId13"/>
    <p:sldId id="430" r:id="rId14"/>
    <p:sldId id="424" r:id="rId15"/>
    <p:sldId id="432" r:id="rId16"/>
    <p:sldId id="431" r:id="rId17"/>
    <p:sldId id="435" r:id="rId18"/>
    <p:sldId id="463" r:id="rId19"/>
    <p:sldId id="436" r:id="rId20"/>
    <p:sldId id="440" r:id="rId21"/>
    <p:sldId id="438" r:id="rId22"/>
    <p:sldId id="439" r:id="rId23"/>
    <p:sldId id="437" r:id="rId24"/>
    <p:sldId id="474" r:id="rId25"/>
    <p:sldId id="441" r:id="rId26"/>
    <p:sldId id="443" r:id="rId27"/>
    <p:sldId id="445" r:id="rId28"/>
    <p:sldId id="442" r:id="rId29"/>
    <p:sldId id="471" r:id="rId30"/>
  </p:sldIdLst>
  <p:sldSz cx="12195175" cy="6858000"/>
  <p:notesSz cx="6858000" cy="9144000"/>
  <p:embeddedFontLst>
    <p:embeddedFont>
      <p:font typeface="Merriweather" pitchFamily="2" charset="77"/>
      <p:regular r:id="rId33"/>
      <p:bold r:id="rId34"/>
      <p:italic r:id="rId35"/>
      <p:boldItalic r:id="rId36"/>
    </p:embeddedFont>
    <p:embeddedFont>
      <p:font typeface="Merriweather Light" pitchFamily="2" charset="77"/>
      <p:regular r:id="rId37"/>
      <p:italic r:id="rId38"/>
    </p:embeddedFont>
    <p:embeddedFont>
      <p:font typeface="Merriweather Regular" panose="02060503050406030704" pitchFamily="18" charset="77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Light" panose="020B0306030504020204" pitchFamily="34" charset="0"/>
      <p:regular r:id="rId47"/>
      <p:italic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989">
          <p15:clr>
            <a:srgbClr val="A4A3A4"/>
          </p15:clr>
        </p15:guide>
        <p15:guide id="4" orient="horz" pos="2682">
          <p15:clr>
            <a:srgbClr val="A4A3A4"/>
          </p15:clr>
        </p15:guide>
        <p15:guide id="5" orient="horz" pos="104">
          <p15:clr>
            <a:srgbClr val="A4A3A4"/>
          </p15:clr>
        </p15:guide>
        <p15:guide id="6" orient="horz" pos="3351">
          <p15:clr>
            <a:srgbClr val="A4A3A4"/>
          </p15:clr>
        </p15:guide>
        <p15:guide id="7" orient="horz" pos="3181">
          <p15:clr>
            <a:srgbClr val="A4A3A4"/>
          </p15:clr>
        </p15:guide>
        <p15:guide id="8" orient="horz" pos="1074">
          <p15:clr>
            <a:srgbClr val="A4A3A4"/>
          </p15:clr>
        </p15:guide>
        <p15:guide id="9" orient="horz" pos="3593">
          <p15:clr>
            <a:srgbClr val="A4A3A4"/>
          </p15:clr>
        </p15:guide>
        <p15:guide id="10" pos="3777">
          <p15:clr>
            <a:srgbClr val="A4A3A4"/>
          </p15:clr>
        </p15:guide>
        <p15:guide id="11" pos="739">
          <p15:clr>
            <a:srgbClr val="A4A3A4"/>
          </p15:clr>
        </p15:guide>
        <p15:guide id="12" pos="7273">
          <p15:clr>
            <a:srgbClr val="A4A3A4"/>
          </p15:clr>
        </p15:guide>
        <p15:guide id="13" pos="1604">
          <p15:clr>
            <a:srgbClr val="A4A3A4"/>
          </p15:clr>
        </p15:guide>
        <p15:guide id="14" pos="5145">
          <p15:clr>
            <a:srgbClr val="A4A3A4"/>
          </p15:clr>
        </p15:guide>
        <p15:guide id="15" pos="5282">
          <p15:clr>
            <a:srgbClr val="A4A3A4"/>
          </p15:clr>
        </p15:guide>
        <p15:guide id="16" pos="1447">
          <p15:clr>
            <a:srgbClr val="A4A3A4"/>
          </p15:clr>
        </p15:guide>
        <p15:guide id="17" pos="6651">
          <p15:clr>
            <a:srgbClr val="A4A3A4"/>
          </p15:clr>
        </p15:guide>
        <p15:guide id="18" pos="36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00"/>
    <a:srgbClr val="6687C3"/>
    <a:srgbClr val="D49562"/>
    <a:srgbClr val="911D56"/>
    <a:srgbClr val="DD9562"/>
    <a:srgbClr val="633F2B"/>
    <a:srgbClr val="522980"/>
    <a:srgbClr val="171D42"/>
    <a:srgbClr val="63A593"/>
    <a:srgbClr val="921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95638" autoAdjust="0"/>
  </p:normalViewPr>
  <p:slideViewPr>
    <p:cSldViewPr snapToGrid="0">
      <p:cViewPr varScale="1">
        <p:scale>
          <a:sx n="102" d="100"/>
          <a:sy n="102" d="100"/>
        </p:scale>
        <p:origin x="864" y="176"/>
      </p:cViewPr>
      <p:guideLst>
        <p:guide orient="horz" pos="1530"/>
        <p:guide orient="horz" pos="4038"/>
        <p:guide orient="horz" pos="989"/>
        <p:guide orient="horz" pos="2682"/>
        <p:guide orient="horz" pos="104"/>
        <p:guide orient="horz" pos="3351"/>
        <p:guide orient="horz" pos="3181"/>
        <p:guide orient="horz" pos="1074"/>
        <p:guide orient="horz" pos="3593"/>
        <p:guide pos="3777"/>
        <p:guide pos="739"/>
        <p:guide pos="7273"/>
        <p:guide pos="1604"/>
        <p:guide pos="5145"/>
        <p:guide pos="5282"/>
        <p:guide pos="1447"/>
        <p:guide pos="6651"/>
        <p:guide pos="361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562E9-F970-40C5-8076-BA5383048925}" type="datetimeFigureOut">
              <a:rPr lang="en-GB" smtClean="0">
                <a:latin typeface="Merriweather Regular" panose="02060503050406030704" pitchFamily="18" charset="77"/>
              </a:rPr>
              <a:t>19/02/2024</a:t>
            </a:fld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BDD4-EA2B-47CA-A27F-5DCC43F23FEF}" type="slidenum">
              <a:rPr lang="en-GB" smtClean="0">
                <a:latin typeface="Merriweather Regular" panose="02060503050406030704" pitchFamily="18" charset="77"/>
              </a:rPr>
              <a:t>‹nr.›</a:t>
            </a:fld>
            <a:endParaRPr lang="en-GB">
              <a:latin typeface="Merriweather Regular" panose="020605030504060307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726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7CAC0B33-3943-42F1-973C-9CDD51C76BBD}" type="datetimeFigureOut">
              <a:rPr lang="en-GB" smtClean="0"/>
              <a:pPr/>
              <a:t>19/02/2024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9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yellow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88EA3E1-C57B-354F-A509-7847EF0D89CA}" type="datetime1">
              <a:rPr lang="nl-NL" smtClean="0"/>
              <a:t>19-02-2024</a:t>
            </a:fld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6D5F428-993B-6A4C-A7CE-238F44C7C5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859" y="501834"/>
            <a:ext cx="7008532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177" y="5800328"/>
            <a:ext cx="5044821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5177" y="6017497"/>
            <a:ext cx="5044821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223425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8" orient="horz" pos="754" userDrawn="1">
          <p15:clr>
            <a:srgbClr val="FBAE40"/>
          </p15:clr>
        </p15:guide>
        <p15:guide id="19" orient="horz" pos="21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6975" y="368301"/>
            <a:ext cx="5581650" cy="611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5997445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6214614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799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le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8563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68300"/>
            <a:ext cx="5581650" cy="6088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563" y="5969310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8563" y="6186479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48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7E8D211-6E90-204B-950B-E915A871758A}"/>
              </a:ext>
            </a:extLst>
          </p:cNvPr>
          <p:cNvSpPr txBox="1"/>
          <p:nvPr userDrawn="1"/>
        </p:nvSpPr>
        <p:spPr>
          <a:xfrm>
            <a:off x="4315333" y="5861671"/>
            <a:ext cx="3529584" cy="192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Utrecht University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7B9BD2-976D-E04A-9A75-DBA8D8F0D8AC}"/>
              </a:ext>
            </a:extLst>
          </p:cNvPr>
          <p:cNvSpPr/>
          <p:nvPr userDrawn="1"/>
        </p:nvSpPr>
        <p:spPr>
          <a:xfrm>
            <a:off x="2317751" y="3267706"/>
            <a:ext cx="7524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information in this presentation has been compiled with the utmost care,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no rights can be derived from its contents.</a:t>
            </a:r>
            <a:endParaRPr lang="nl-NL" sz="1200" b="0" i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4A2E9C7-F151-1949-9BE7-F58EEB1BFCBA}"/>
              </a:ext>
            </a:extLst>
          </p:cNvPr>
          <p:cNvSpPr/>
          <p:nvPr userDrawn="1"/>
        </p:nvSpPr>
        <p:spPr>
          <a:xfrm>
            <a:off x="10305288" y="521643"/>
            <a:ext cx="1553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i="0" u="none" kern="1200" cap="all" baseline="0" noProof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1505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 userDrawn="1">
          <p15:clr>
            <a:srgbClr val="FBAE40"/>
          </p15:clr>
        </p15:guide>
        <p15:guide id="20" pos="5043" userDrawn="1">
          <p15:clr>
            <a:srgbClr val="FBAE40"/>
          </p15:clr>
        </p15:guide>
        <p15:guide id="21" orient="horz" pos="377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86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7921EB27-6C1B-D840-956D-529C87AC8247}" type="datetime1">
              <a:rPr lang="nl-NL" smtClean="0"/>
              <a:t>19-02-2024</a:t>
            </a:fld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2" y="0"/>
            <a:ext cx="3198332" cy="1268760"/>
          </a:xfrm>
          <a:prstGeom prst="rect">
            <a:avLst/>
          </a:prstGeom>
          <a:ln>
            <a:noFill/>
          </a:ln>
        </p:spPr>
      </p:pic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14" y="5800328"/>
            <a:ext cx="5038747" cy="19972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017497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D0FC209-A5EA-0147-8CC1-DEEC093C72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  <p:sp>
        <p:nvSpPr>
          <p:cNvPr id="16" name="Tijdelijke aanduiding voor tekst 30">
            <a:extLst>
              <a:ext uri="{FF2B5EF4-FFF2-40B4-BE49-F238E27FC236}">
                <a16:creationId xmlns:a16="http://schemas.microsoft.com/office/drawing/2014/main" id="{18DC5878-969C-0849-B41E-F7CAD75B0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859" y="501834"/>
            <a:ext cx="7008532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29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D3462A6-C9E6-4047-B6F4-021B57F6E9D9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50"/>
            <a:ext cx="558446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2" y="6084055"/>
            <a:ext cx="5584468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5581650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2CC677B-B7D7-DB49-BF89-96F1FEEBA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2" y="0"/>
            <a:ext cx="3198332" cy="1268760"/>
          </a:xfrm>
          <a:prstGeom prst="rect">
            <a:avLst/>
          </a:prstGeom>
          <a:ln>
            <a:noFill/>
          </a:ln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6975" y="1196751"/>
            <a:ext cx="5562600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835" y="501834"/>
            <a:ext cx="6996580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222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 userDrawn="1">
          <p15:clr>
            <a:srgbClr val="FBAE40"/>
          </p15:clr>
        </p15:guide>
        <p15:guide id="19" orient="horz" pos="21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 des </a:t>
            </a:r>
            <a:r>
              <a:rPr lang="nl-NL" dirty="0" err="1"/>
              <a:t>earcit</a:t>
            </a:r>
            <a:r>
              <a:rPr lang="nl-NL" dirty="0"/>
              <a:t>, </a:t>
            </a:r>
            <a:r>
              <a:rPr lang="nl-NL" dirty="0" err="1"/>
              <a:t>ium</a:t>
            </a:r>
            <a:r>
              <a:rPr lang="nl-NL" dirty="0"/>
              <a:t> ad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faccupt</a:t>
            </a:r>
            <a:r>
              <a:rPr lang="nl-NL" dirty="0"/>
              <a:t> </a:t>
            </a:r>
            <a:r>
              <a:rPr lang="nl-NL" dirty="0" err="1"/>
              <a:t>atiature</a:t>
            </a:r>
            <a:r>
              <a:rPr lang="nl-NL" dirty="0"/>
              <a:t>,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officipis</a:t>
            </a:r>
            <a:r>
              <a:rPr lang="nl-NL" dirty="0"/>
              <a:t> </a:t>
            </a:r>
            <a:r>
              <a:rPr lang="nl-NL" dirty="0" err="1"/>
              <a:t>dolupta</a:t>
            </a:r>
            <a:r>
              <a:rPr lang="nl-NL" dirty="0"/>
              <a:t> </a:t>
            </a:r>
            <a:r>
              <a:rPr lang="nl-NL" dirty="0" err="1"/>
              <a:t>spereium</a:t>
            </a:r>
            <a:r>
              <a:rPr lang="nl-NL" dirty="0"/>
              <a:t> </a:t>
            </a:r>
            <a:r>
              <a:rPr lang="nl-NL" dirty="0" err="1"/>
              <a:t>quias</a:t>
            </a:r>
            <a:r>
              <a:rPr lang="nl-NL" dirty="0"/>
              <a:t>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min </a:t>
            </a:r>
            <a:r>
              <a:rPr lang="nl-NL" dirty="0" err="1"/>
              <a:t>prae</a:t>
            </a:r>
            <a:r>
              <a:rPr lang="nl-NL" dirty="0"/>
              <a:t> nam </a:t>
            </a:r>
            <a:r>
              <a:rPr lang="nl-NL" dirty="0" err="1"/>
              <a:t>aut</a:t>
            </a:r>
            <a:r>
              <a:rPr lang="nl-NL" dirty="0"/>
              <a:t> que </a:t>
            </a:r>
            <a:r>
              <a:rPr lang="nl-NL" dirty="0" err="1"/>
              <a:t>nobitatur</a:t>
            </a:r>
            <a:r>
              <a:rPr lang="nl-NL" dirty="0"/>
              <a:t>, </a:t>
            </a:r>
            <a:r>
              <a:rPr lang="nl-NL" dirty="0" err="1"/>
              <a:t>cus</a:t>
            </a:r>
            <a:r>
              <a:rPr lang="nl-NL" dirty="0"/>
              <a:t> </a:t>
            </a:r>
            <a:r>
              <a:rPr lang="nl-NL" dirty="0" err="1"/>
              <a:t>eario</a:t>
            </a:r>
            <a:r>
              <a:rPr lang="nl-NL" dirty="0"/>
              <a:t> </a:t>
            </a:r>
            <a:r>
              <a:rPr lang="nl-NL" dirty="0" err="1"/>
              <a:t>omnihic</a:t>
            </a:r>
            <a:r>
              <a:rPr lang="nl-NL" dirty="0"/>
              <a:t> </a:t>
            </a:r>
            <a:r>
              <a:rPr lang="nl-NL" dirty="0" err="1"/>
              <a:t>aeruptur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</a:t>
            </a:r>
            <a:r>
              <a:rPr lang="nl-NL" dirty="0" err="1"/>
              <a:t>eruptat</a:t>
            </a:r>
            <a:r>
              <a:rPr lang="nl-NL" dirty="0"/>
              <a:t> </a:t>
            </a:r>
            <a:r>
              <a:rPr lang="nl-NL" dirty="0" err="1"/>
              <a:t>volorep</a:t>
            </a:r>
            <a:r>
              <a:rPr lang="nl-NL" dirty="0"/>
              <a:t>. &lt;Max. 70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32029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7363" y="368301"/>
            <a:ext cx="7561262" cy="615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3635375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13" y="1664208"/>
            <a:ext cx="3636000" cy="4863201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et. </a:t>
            </a:r>
            <a:br>
              <a:rPr lang="nl-NL" dirty="0"/>
            </a:br>
            <a:r>
              <a:rPr lang="nl-NL" dirty="0"/>
              <a:t>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19639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71475"/>
            <a:ext cx="7561262" cy="614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9C4ACB-0E7C-2E49-975D-15A9366B7B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1243" y="371475"/>
            <a:ext cx="3616761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2AB650-E7FC-9C49-B3D3-F48669607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1242" y="1627632"/>
            <a:ext cx="3617383" cy="4885710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br>
              <a:rPr lang="nl-NL" dirty="0"/>
            </a:b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ipiendaMos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</a:t>
            </a:r>
            <a:r>
              <a:rPr lang="nl-NL" dirty="0"/>
              <a:t>. 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42902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66407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+ capti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5948300"/>
            <a:ext cx="11522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 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82896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80848"/>
            <a:ext cx="11374640" cy="4726372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en-GB" dirty="0"/>
              <a:t>Chapter title or Quote slide.</a:t>
            </a:r>
            <a:br>
              <a:rPr lang="en-GB" dirty="0"/>
            </a:br>
            <a:r>
              <a:rPr lang="en-GB" dirty="0"/>
              <a:t>(Leave Name </a:t>
            </a:r>
            <a:r>
              <a:rPr lang="en-GB" dirty="0" err="1"/>
              <a:t>Lastname</a:t>
            </a:r>
            <a:r>
              <a:rPr lang="en-GB" dirty="0"/>
              <a:t> and Job title</a:t>
            </a:r>
            <a:br>
              <a:rPr lang="en-GB" dirty="0"/>
            </a:br>
            <a:r>
              <a:rPr lang="en-GB" dirty="0"/>
              <a:t>empty in case of chapter slide.)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915171"/>
            <a:ext cx="5038725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140291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95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LEfUu5lbYs?feature=oembed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7A6B988-38CC-45E7-88DD-A7174000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A3E1-C57B-354F-A509-7847EF0D89CA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D0AEF4-CD9D-4F89-B277-FFF1DDDE83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EDABFC-9740-4EA6-A70C-943A5B70A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err="1"/>
              <a:t>dr</a:t>
            </a:r>
            <a:r>
              <a:rPr lang="nl-NL" dirty="0"/>
              <a:t> Bodine Romijn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145D5BC-3E43-4D13-AEB8-7C388F89F9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2935BD4-53F3-4D88-A977-6A59EAFE3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Diversiteit</a:t>
            </a:r>
            <a:r>
              <a:rPr lang="en-US" dirty="0"/>
              <a:t> en </a:t>
            </a:r>
            <a:r>
              <a:rPr lang="en-US" dirty="0" err="1"/>
              <a:t>inclusie</a:t>
            </a:r>
            <a:r>
              <a:rPr lang="en-US" dirty="0"/>
              <a:t> in VVE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36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 van de thuistaal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10086422" cy="166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op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meerderheidstaal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gaat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gepaard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lage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waardering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de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thuistaal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thuistaal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wordt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actief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verbannen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(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scholen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Verschillen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waarderen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verschillende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talen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gerelateerd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aan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sociale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achtergrond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AAC6D3E-0755-AE99-1900-351C39C861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834" y="3355109"/>
            <a:ext cx="4990206" cy="281478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9018E8-78AC-6E97-7CC4-9F246DD6C9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310" y="3355109"/>
            <a:ext cx="2165217" cy="28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 van de thuistaal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4267201" y="1828229"/>
            <a:ext cx="6873596" cy="4941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Taal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heeft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cognitieve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sociaal-emotionele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functie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Eerste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taal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makkelijker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uit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drukken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Taal is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onderdeel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je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identiteit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“De taal van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kind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afwijzen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(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)school is het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afwijzen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het kind”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(Cummins, 2001)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Positieve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meertalige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praktijken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overtuigingen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dragen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welbevinden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259A106-FEFB-A96D-1C2B-CD74E7769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74" y="1914330"/>
            <a:ext cx="2815662" cy="41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20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 van de thuistaal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10086422" cy="36952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de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verschillende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standaard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praktijk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Misconcepties</a:t>
            </a:r>
            <a:r>
              <a:rPr lang="en-US" sz="20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US" sz="20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professionals over </a:t>
            </a:r>
            <a:r>
              <a:rPr lang="en-US" sz="20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taalontwikkeling</a:t>
            </a:r>
            <a:endParaRPr lang="en-US" sz="14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Hokjes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je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hoofd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verschillende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Thuis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taal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gezien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risico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Professionals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onvoldoende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voorbereid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 het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meertalige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kind</a:t>
            </a:r>
            <a:endParaRPr lang="en-US" sz="20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“Maar we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kunnen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ook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verwachten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elke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professional 20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spreekt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 van de thuistaal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AA1662-6EA5-9780-536D-2126F0B11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120" y="2101661"/>
            <a:ext cx="2540000" cy="265467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B951B8-D2FF-F604-B3C7-E763EA897A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975" y="2101662"/>
            <a:ext cx="2539999" cy="265467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37BEF0E-1488-25BE-8AF7-41480C7B21CF}"/>
              </a:ext>
            </a:extLst>
          </p:cNvPr>
          <p:cNvSpPr txBox="1"/>
          <p:nvPr/>
        </p:nvSpPr>
        <p:spPr>
          <a:xfrm>
            <a:off x="1054374" y="5332421"/>
            <a:ext cx="10086422" cy="8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hoeft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meertalig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interesse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tonen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welkom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klimaat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creëren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meertalige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B831B9C-E9F4-5528-1DCD-3A076B0F69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0830" y="2101662"/>
            <a:ext cx="2703354" cy="26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50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Zichtbaar maken van diversiteit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10086422" cy="3972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Zodat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zichzelf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(en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families)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herkennen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Eigenaarschap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belangrijk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‘Bridging’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tussen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leefwereld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thuis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school/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opvang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endParaRPr lang="en-US" sz="20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de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breedste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zin van het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woord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Groep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geeft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aanwijzingen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 hoe de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wereld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elkaar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zit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02F8AD8D-94D4-A06F-1909-72C49A18CEE0}"/>
              </a:ext>
            </a:extLst>
          </p:cNvPr>
          <p:cNvSpPr/>
          <p:nvPr/>
        </p:nvSpPr>
        <p:spPr>
          <a:xfrm>
            <a:off x="7878618" y="2059708"/>
            <a:ext cx="3140363" cy="10806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Afgestemd op jouw kinderen </a:t>
            </a:r>
          </a:p>
          <a:p>
            <a:pPr algn="ctr"/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continu proces</a:t>
            </a:r>
          </a:p>
        </p:txBody>
      </p:sp>
    </p:spTree>
    <p:extLst>
      <p:ext uri="{BB962C8B-B14F-4D97-AF65-F5344CB8AC3E}">
        <p14:creationId xmlns:p14="http://schemas.microsoft.com/office/powerpoint/2010/main" val="6337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 we meer dan één verhaal moeten vertellen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Invoegtoepassing 2" title="Web Video Player">
                <a:extLst>
                  <a:ext uri="{FF2B5EF4-FFF2-40B4-BE49-F238E27FC236}">
                    <a16:creationId xmlns:a16="http://schemas.microsoft.com/office/drawing/2014/main" id="{79657A87-47EC-742F-CF65-E73C5827734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957585" y="1794883"/>
              <a:ext cx="8280000" cy="486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Invoegtoepassing 2" title="Web Video Player">
                <a:extLst>
                  <a:ext uri="{FF2B5EF4-FFF2-40B4-BE49-F238E27FC236}">
                    <a16:creationId xmlns:a16="http://schemas.microsoft.com/office/drawing/2014/main" id="{79657A87-47EC-742F-CF65-E73C582773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585" y="1794883"/>
                <a:ext cx="8280000" cy="48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022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 we meer dan één verhaal moeten vertellen</a:t>
            </a:r>
          </a:p>
        </p:txBody>
      </p:sp>
      <p:pic>
        <p:nvPicPr>
          <p:cNvPr id="3" name="Onlinemedia 2" title="ckv presentatie fragment wit is ook een kleur">
            <a:hlinkClick r:id="" action="ppaction://media"/>
            <a:extLst>
              <a:ext uri="{FF2B5EF4-FFF2-40B4-BE49-F238E27FC236}">
                <a16:creationId xmlns:a16="http://schemas.microsoft.com/office/drawing/2014/main" id="{E93C5CE4-DEC9-A39A-0E0D-EBAF08F141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50518" y="1990725"/>
            <a:ext cx="8094133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Inclusieve leeromgeving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10086422" cy="44339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kunnen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die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inclusieve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leeromgeving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creëren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8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Rolmodelen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8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en-US" sz="20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Materialen</a:t>
            </a:r>
            <a:endParaRPr lang="en-US" sz="20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instructiematerialen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Materialen</a:t>
            </a:r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rollen</a:t>
            </a:r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spel</a:t>
            </a:r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Materialen</a:t>
            </a:r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beeldende</a:t>
            </a:r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creatie</a:t>
            </a:r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Decoratie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de school/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klas</a:t>
            </a:r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Activiteiten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aanmoedigen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verschillen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erkennen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waarderen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accepteren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81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Rolmodellen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6F1715-3818-A0E3-F4DD-70D8189E0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274" y="1500187"/>
            <a:ext cx="7286625" cy="38576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2A2FF13-8C1A-05DB-E462-988B92996753}"/>
              </a:ext>
            </a:extLst>
          </p:cNvPr>
          <p:cNvSpPr txBox="1"/>
          <p:nvPr/>
        </p:nvSpPr>
        <p:spPr>
          <a:xfrm>
            <a:off x="2602196" y="5862003"/>
            <a:ext cx="6990777" cy="832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professionals (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ook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expertise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56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instructiematerialen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2417275" y="5816735"/>
            <a:ext cx="7027776" cy="832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(gender,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huidskleur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leeftijd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validiteit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6E6868-2FA0-00A3-4AC1-B620AA9FEC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275" y="1680075"/>
            <a:ext cx="8613775" cy="39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6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240" y="977642"/>
            <a:ext cx="3873222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Uitgangspunt Gemeente Amsterdam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CE4453-BB1B-FBAF-7718-4C9F319A4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5" y="266700"/>
            <a:ext cx="7817875" cy="65913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FF486AE-565E-32BB-1971-D3B98654BF96}"/>
              </a:ext>
            </a:extLst>
          </p:cNvPr>
          <p:cNvSpPr/>
          <p:nvPr/>
        </p:nvSpPr>
        <p:spPr>
          <a:xfrm>
            <a:off x="1702051" y="1946495"/>
            <a:ext cx="651850" cy="199176"/>
          </a:xfrm>
          <a:prstGeom prst="roundRect">
            <a:avLst/>
          </a:prstGeom>
          <a:solidFill>
            <a:srgbClr val="FFCD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9174EFBA-FD47-A2AA-3394-9B97FC55685B}"/>
              </a:ext>
            </a:extLst>
          </p:cNvPr>
          <p:cNvSpPr/>
          <p:nvPr/>
        </p:nvSpPr>
        <p:spPr>
          <a:xfrm>
            <a:off x="570620" y="1186357"/>
            <a:ext cx="1512180" cy="199176"/>
          </a:xfrm>
          <a:prstGeom prst="roundRect">
            <a:avLst/>
          </a:prstGeom>
          <a:solidFill>
            <a:srgbClr val="FFCD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8DC1B57-7BEB-ECEC-69DD-F6C2494C55F2}"/>
              </a:ext>
            </a:extLst>
          </p:cNvPr>
          <p:cNvSpPr/>
          <p:nvPr/>
        </p:nvSpPr>
        <p:spPr>
          <a:xfrm>
            <a:off x="5156450" y="5904871"/>
            <a:ext cx="2298450" cy="199176"/>
          </a:xfrm>
          <a:prstGeom prst="roundRect">
            <a:avLst/>
          </a:prstGeom>
          <a:solidFill>
            <a:srgbClr val="FFCD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5DE2EE5-E16B-4F22-7A1D-AAF386E3584A}"/>
              </a:ext>
            </a:extLst>
          </p:cNvPr>
          <p:cNvSpPr txBox="1"/>
          <p:nvPr/>
        </p:nvSpPr>
        <p:spPr>
          <a:xfrm>
            <a:off x="8382000" y="2427929"/>
            <a:ext cx="3524250" cy="3155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 inclusie?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er uit op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groep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Meertaligheid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zichtbaar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instructiematerialen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2750117" y="5816735"/>
            <a:ext cx="6694934" cy="412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helden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B903D9-6599-0F37-630B-7BEAB2D6D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74" y="1955833"/>
            <a:ext cx="2638425" cy="36764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0DC3497-25D3-C2D7-D5C6-9255D0D07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402" y="1955833"/>
            <a:ext cx="4932363" cy="36992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B425106-067C-C623-AE5B-C3AA37CEEE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968" y="1955833"/>
            <a:ext cx="2638433" cy="369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15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instructiematerialen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2000422" y="5816735"/>
            <a:ext cx="7643411" cy="832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praten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waarderen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7BF1E9-733F-AFAF-6AD7-BB7CCB8AFC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6869" y="1913706"/>
            <a:ext cx="2993928" cy="374031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C70B87D-4FF8-D522-7F9B-DB988267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071" y="1913056"/>
            <a:ext cx="3351025" cy="37409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22A5AB4-58AC-A1DC-E0AE-72D60E300B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098" y="1912406"/>
            <a:ext cx="3124200" cy="3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2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instructiematerialen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2750117" y="5816735"/>
            <a:ext cx="6694934" cy="832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families en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0D6814-209C-0971-43B9-17FB93AD7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48" y="1926474"/>
            <a:ext cx="2706846" cy="376481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41C687F-9980-5B17-6CC8-4140A3213A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616" y="1914330"/>
            <a:ext cx="2706845" cy="37462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47B0CE1-DBE2-80D0-0F92-CAE80EBDA4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183" y="1899830"/>
            <a:ext cx="2816705" cy="37607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F488CE8-496B-7430-427E-7E053C1BC4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5610" y="1907078"/>
            <a:ext cx="2743200" cy="37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55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instructiematerialen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2750117" y="5816735"/>
            <a:ext cx="6694934" cy="832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81E0B4-EECE-68FE-20AF-E663B5B9E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260" y="1914330"/>
            <a:ext cx="2622838" cy="370283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B5A0198-F06E-D001-C0CF-37AB790C4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641" y="1914330"/>
            <a:ext cx="4048820" cy="370283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204E2D8-424D-DD59-1F6D-FB911494F1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4" y="1914329"/>
            <a:ext cx="3493004" cy="37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66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Boeken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instructiematerialen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2750117" y="5816735"/>
            <a:ext cx="6694934" cy="832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Aandacht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impliciete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boodschappen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verhalen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064B34-1C18-7340-08A1-4A05CF5A7B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254" y="1762238"/>
            <a:ext cx="4488660" cy="39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07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spel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2750117" y="5816735"/>
            <a:ext cx="6694934" cy="412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attributen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FA706A-DA33-5B42-20AA-BE947EA16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584" y="2203802"/>
            <a:ext cx="5241024" cy="29347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5416B4E-705E-AF9C-EAA5-9AAE64F5D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87" y="1794732"/>
            <a:ext cx="3752849" cy="37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26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Materialen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beeldende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creatie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477257" y="5816734"/>
            <a:ext cx="11240655" cy="1294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vragen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vaak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zichzelf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dierbaren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uit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beelden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moeten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recht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aan de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5167D3-899E-65CE-1450-55C2807BC2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810" y="2148619"/>
            <a:ext cx="1349345" cy="322002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161969-0549-6A52-0A05-F508DBEF33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689" y="2062147"/>
            <a:ext cx="2574414" cy="321801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3A001A6-D5F2-BC4E-9127-18767430C8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486" y="2148619"/>
            <a:ext cx="4293369" cy="32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32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Decoratie</a:t>
            </a:r>
            <a:r>
              <a:rPr lang="en-US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de school/</a:t>
            </a:r>
            <a:r>
              <a:rPr lang="en-US" sz="2800" b="1" i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klas</a:t>
            </a:r>
            <a:endParaRPr lang="en-US" sz="28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095762-163F-36F4-E36B-1A4A57FD93AA}"/>
              </a:ext>
            </a:extLst>
          </p:cNvPr>
          <p:cNvSpPr txBox="1"/>
          <p:nvPr/>
        </p:nvSpPr>
        <p:spPr>
          <a:xfrm>
            <a:off x="1330036" y="5816734"/>
            <a:ext cx="9587346" cy="1294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Foto’s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tekeningen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families,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aandacht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achtergrond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decoratie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symbolen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herkenen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vanuit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huis</a:t>
            </a:r>
          </a:p>
          <a:p>
            <a:pPr marL="742950" lvl="1" indent="-285750" algn="ctr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9B02B8-A043-926B-CA55-221D022C9B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7" y="2117530"/>
            <a:ext cx="2498944" cy="33319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0D788C8-F4AF-8975-0C21-05E00317DA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392" y="2117530"/>
            <a:ext cx="5677591" cy="333192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2E13C85-9DB2-9F23-BA5D-9E67B3EF04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7537" y="1989981"/>
            <a:ext cx="1853435" cy="17692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E277C9A-03AD-6BE7-365B-FC366D6646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335" y="4027055"/>
            <a:ext cx="227584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89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Activiteiten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10086422" cy="412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Activiteiten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kinderen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erkennen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waarderen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accepteren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B4FE6D6-707F-335F-4C4C-958560593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632" y="2836344"/>
            <a:ext cx="2780287" cy="290396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71C0588-4F46-F3B6-E335-0A77710117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600" y="2743201"/>
            <a:ext cx="2903970" cy="29039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FA4EC58-9B96-AFBA-EF13-AD004C0CE5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74" y="2743201"/>
            <a:ext cx="2871584" cy="290397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FD28F24-D06D-887A-A92F-76C304A34546}"/>
              </a:ext>
            </a:extLst>
          </p:cNvPr>
          <p:cNvSpPr txBox="1"/>
          <p:nvPr/>
        </p:nvSpPr>
        <p:spPr>
          <a:xfrm>
            <a:off x="711134" y="5827367"/>
            <a:ext cx="3343117" cy="7916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Wereldoriëntatie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verschillen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overeenkomsten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BBD645F-E071-4B27-0D50-6FCEED072D59}"/>
              </a:ext>
            </a:extLst>
          </p:cNvPr>
          <p:cNvSpPr txBox="1"/>
          <p:nvPr/>
        </p:nvSpPr>
        <p:spPr>
          <a:xfrm>
            <a:off x="4645600" y="5827367"/>
            <a:ext cx="2903970" cy="7916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Vieren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gebruiken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eten,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feestdagen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900A8F2-0596-EB3D-9A03-7E33B53276E0}"/>
              </a:ext>
            </a:extLst>
          </p:cNvPr>
          <p:cNvSpPr txBox="1"/>
          <p:nvPr/>
        </p:nvSpPr>
        <p:spPr>
          <a:xfrm>
            <a:off x="8136949" y="5827367"/>
            <a:ext cx="2903970" cy="7916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Moeilijke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onderwerpen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vanaf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jonge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leeftijd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516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Reflectie op zichtbaar maken van diversiteit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4101434" cy="3810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 zit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jouw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groep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Heb je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mooie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voorbeelden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wat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jullie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aan de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winkel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morgen al mee aan de slag?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70CA89-1E89-EB09-15CE-B411772653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317" y="1914330"/>
            <a:ext cx="5778209" cy="396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Twee soorten inclusie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24B017-E6F2-5A17-4C5D-0B8678AE37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42" y="2181498"/>
            <a:ext cx="1793966" cy="295220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A8EBF69-0443-A603-A68A-088A9A5B2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2146" y="2181498"/>
            <a:ext cx="1711235" cy="295220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05F86E0-42B3-897C-F0AE-B5C7C7C6E683}"/>
              </a:ext>
            </a:extLst>
          </p:cNvPr>
          <p:cNvSpPr txBox="1"/>
          <p:nvPr/>
        </p:nvSpPr>
        <p:spPr>
          <a:xfrm>
            <a:off x="2738782" y="5133704"/>
            <a:ext cx="2037169" cy="832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563" lvl="1" algn="ctr">
              <a:lnSpc>
                <a:spcPct val="150000"/>
              </a:lnSpc>
              <a:defRPr/>
            </a:pPr>
            <a:r>
              <a:rPr lang="nl-N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 de deur</a:t>
            </a:r>
          </a:p>
          <a:p>
            <a:pPr marL="182563" lvl="1" algn="ctr">
              <a:lnSpc>
                <a:spcPct val="150000"/>
              </a:lnSpc>
              <a:defRPr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toegang</a:t>
            </a: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050B66B-BA63-82D7-F9F8-43C166FB3922}"/>
              </a:ext>
            </a:extLst>
          </p:cNvPr>
          <p:cNvSpPr txBox="1"/>
          <p:nvPr/>
        </p:nvSpPr>
        <p:spPr>
          <a:xfrm>
            <a:off x="6718820" y="5133704"/>
            <a:ext cx="2464209" cy="832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563" lvl="1" algn="ctr">
              <a:lnSpc>
                <a:spcPct val="150000"/>
              </a:lnSpc>
              <a:defRPr/>
            </a:pPr>
            <a:r>
              <a:rPr lang="nl-N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Achter de deur</a:t>
            </a:r>
          </a:p>
          <a:p>
            <a:pPr marL="182563" lvl="1" algn="ctr">
              <a:lnSpc>
                <a:spcPct val="150000"/>
              </a:lnSpc>
              <a:defRPr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verbondenheid</a:t>
            </a: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720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Inclusie achter de deur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10086422" cy="4387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Veel verschillende definities </a:t>
            </a:r>
            <a:r>
              <a:rPr lang="nl-N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(e.g., Pastori et al., 2019; Unesco, 2005)</a:t>
            </a:r>
            <a:r>
              <a:rPr lang="nl-N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Twee 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hoofdelementen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Gerelateerd aan diversiteit (positief/rijkdom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Gerelateerd aan welbevinden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gevoel van erbij horen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Pastori et al. (2019): </a:t>
            </a:r>
            <a:r>
              <a:rPr kumimoji="0" lang="nl-NL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inclusie heeft vier stappen</a:t>
            </a:r>
            <a:endParaRPr kumimoji="0" lang="nl-NL" sz="1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erkennen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 </a:t>
            </a:r>
            <a:r>
              <a:rPr lang="nl-NL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waarderen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Diversiteit </a:t>
            </a:r>
            <a:r>
              <a:rPr lang="nl-NL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accepteren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Inclusie als </a:t>
            </a:r>
            <a:r>
              <a:rPr lang="nl-NL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welbevinden</a:t>
            </a:r>
            <a:endParaRPr lang="nl-N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6402E5-52C7-55FD-C8B7-B2E0221402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236" y="1828229"/>
            <a:ext cx="2230278" cy="36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6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Gelijkheid versus gelijkwaardigheid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4957126" cy="41107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Gelijkheid (</a:t>
            </a: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equality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Gericht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support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Eerlijkheid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iedereen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hetzelfde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geven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Gelijkwaardigheid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(equity)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Gericht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uitkomsten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Eerlijkheid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ongelijk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investeren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Gevaar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gelijkheidsperspectief</a:t>
            </a:r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Kleurenblindheid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36B7A1-228C-F7C4-EDD1-1A4D7B535B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245" y="1914330"/>
            <a:ext cx="4882432" cy="38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Kleurenblindheid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10086422" cy="4290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Amerikaanse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burgerrechtenbeweging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Kijken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naar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achter de ‘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kleur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Benadrukt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belang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iedereen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behandelen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Dominant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perspectief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Europese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scholen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Kleurenblindheid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problematisch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(≠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Ontkenning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tegenover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jezelf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Ontkenning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de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uniekheid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de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ander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Creëert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gebrek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gelijkwaardigheid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Gemeente Amsterdam - Mohamed Attaibi, Nederlands Zaalvoetbal International  - &quot;Op straat en in de media hoor ik vaak witte mensen zeggen dat ze 'geen  kleur zien' als ze willen benadrukken dat ze">
            <a:extLst>
              <a:ext uri="{FF2B5EF4-FFF2-40B4-BE49-F238E27FC236}">
                <a16:creationId xmlns:a16="http://schemas.microsoft.com/office/drawing/2014/main" id="{90472411-7F1E-9F35-260F-8EA410A3D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73" y="4096728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459DE2B-87ED-8B74-B373-B32258C9B00A}"/>
              </a:ext>
            </a:extLst>
          </p:cNvPr>
          <p:cNvSpPr txBox="1"/>
          <p:nvPr/>
        </p:nvSpPr>
        <p:spPr>
          <a:xfrm>
            <a:off x="7825818" y="2197033"/>
            <a:ext cx="34176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2400" i="1" dirty="0">
                <a:latin typeface="Merriweather" panose="02060503050406030704" pitchFamily="18" charset="0"/>
              </a:rPr>
              <a:t>“Ik zie geen kleur, </a:t>
            </a:r>
          </a:p>
          <a:p>
            <a:pPr algn="ctr"/>
            <a:r>
              <a:rPr lang="nl-NL" sz="2400" i="1" dirty="0">
                <a:latin typeface="Merriweather" panose="02060503050406030704" pitchFamily="18" charset="0"/>
              </a:rPr>
              <a:t>ik zie alleen mensen”</a:t>
            </a:r>
          </a:p>
        </p:txBody>
      </p:sp>
    </p:spTree>
    <p:extLst>
      <p:ext uri="{BB962C8B-B14F-4D97-AF65-F5344CB8AC3E}">
        <p14:creationId xmlns:p14="http://schemas.microsoft.com/office/powerpoint/2010/main" val="16603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Reflectie op inclusie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4101434" cy="2910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 zit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jouw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jullie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Werken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jullie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vanuit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gelijkheid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gelijkwaardigheid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Herken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kleurenblindheid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jezelf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je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77257-E822-8350-639B-39DA108121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589" y="1952897"/>
            <a:ext cx="5677072" cy="32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0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is belangrijk volgens kinderen?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913F346-84E3-4A8F-A970-EFBC418D0BAC}"/>
              </a:ext>
            </a:extLst>
          </p:cNvPr>
          <p:cNvSpPr txBox="1"/>
          <p:nvPr/>
        </p:nvSpPr>
        <p:spPr>
          <a:xfrm>
            <a:off x="1947941" y="2114348"/>
            <a:ext cx="3343117" cy="412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Taal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E943872-E2CE-44B1-AEBD-1BAEBE509364}"/>
              </a:ext>
            </a:extLst>
          </p:cNvPr>
          <p:cNvSpPr txBox="1"/>
          <p:nvPr/>
        </p:nvSpPr>
        <p:spPr>
          <a:xfrm>
            <a:off x="5982245" y="2114348"/>
            <a:ext cx="4504780" cy="412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Veilige en herkenbare leeromgeving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B71B1C-E3AE-4E4E-8B6F-5795BE19B5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016" y="2810805"/>
            <a:ext cx="3416976" cy="256340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93394BE-FF74-4247-B5F6-F09830B78E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30"/>
          <a:stretch/>
        </p:blipFill>
        <p:spPr>
          <a:xfrm>
            <a:off x="6665449" y="2810805"/>
            <a:ext cx="3138371" cy="25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6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0B2DD1-0AE1-B745-A7E8-8C082357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1A9B-D115-324A-935A-D35E07EA4C6F}" type="datetime1">
              <a:rPr lang="nl-NL" smtClean="0"/>
              <a:t>19-02-2024</a:t>
            </a:fld>
            <a:endParaRPr lang="en-GB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A76D06B-DC7F-4076-A18F-3AE90966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374" y="1117687"/>
            <a:ext cx="10086423" cy="407891"/>
          </a:xfrm>
        </p:spPr>
        <p:txBody>
          <a:bodyPr anchor="t"/>
          <a:lstStyle/>
          <a:p>
            <a:r>
              <a:rPr lang="nl-NL" sz="280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 van de thuistaal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D2914B-C96D-4F7F-9739-6CBCE0078849}"/>
              </a:ext>
            </a:extLst>
          </p:cNvPr>
          <p:cNvSpPr txBox="1"/>
          <p:nvPr/>
        </p:nvSpPr>
        <p:spPr>
          <a:xfrm>
            <a:off x="1054375" y="1828229"/>
            <a:ext cx="10086422" cy="4387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Schatting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NL: 1 op de 5 kinderen groeit op in meertalige setting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Dominante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focus op de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meerderheidstaal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Europa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Overtuigingen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verschillen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tussen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(NL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relatief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negatief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meertaligheid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Opvang positiever over meertaligheid dan onderwijs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op het </a:t>
            </a:r>
            <a:r>
              <a:rPr lang="en-US" sz="20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Nederlands</a:t>
            </a:r>
            <a:r>
              <a:rPr lang="en-US" sz="20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en-US" sz="2000" noProof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goed</a:t>
            </a:r>
            <a:endParaRPr lang="en-US" sz="20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Belangrijk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Vinden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ouders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migratie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achtergrond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zelf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ook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belangrijk</a:t>
            </a:r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82553"/>
      </p:ext>
    </p:extLst>
  </p:cSld>
  <p:clrMapOvr>
    <a:masterClrMapping/>
  </p:clrMapOvr>
</p:sld>
</file>

<file path=ppt/theme/theme1.xml><?xml version="1.0" encoding="utf-8"?>
<a:theme xmlns:a="http://schemas.openxmlformats.org/drawingml/2006/main" name="Utrecht University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u_powerpoint_template_EN_2019 fonts embedded" id="{2E9F6A65-5A7A-854E-8B3D-16727746B458}" vid="{626A3A13-C546-0049-AE0C-4BCEE4628970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webextensions/webextension1.xml><?xml version="1.0" encoding="utf-8"?>
<we:webextension xmlns:we="http://schemas.microsoft.com/office/webextensions/webextension/2010/11" id="{2B240BF3-3D85-495A-AFAF-9C353748245B}">
  <we:reference id="wa104221182" version="3.3.0.0" store="nl-NL" storeType="OMEX"/>
  <we:alternateReferences>
    <we:reference id="wa104221182" version="3.3.0.0" store="wa104221182" storeType="OMEX"/>
  </we:alternateReferences>
  <we:properties>
    <we:property name="autoplay" value="0"/>
    <we:property name="endtime" value="114"/>
    <we:property name="slideId" value="432"/>
    <we:property name="starttime" value="0"/>
    <we:property name="vid" value="&quot;https://www.youtube.com/watch?v=G3Aweo-74kY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uu_powerpoint_template_EN_2019</Template>
  <TotalTime>222</TotalTime>
  <Words>829</Words>
  <Application>Microsoft Macintosh PowerPoint</Application>
  <PresentationFormat>Aangepast</PresentationFormat>
  <Paragraphs>184</Paragraphs>
  <Slides>29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8" baseType="lpstr">
      <vt:lpstr>Arial</vt:lpstr>
      <vt:lpstr>Merriweather Regular</vt:lpstr>
      <vt:lpstr>Open Sans</vt:lpstr>
      <vt:lpstr>Merriweather Light</vt:lpstr>
      <vt:lpstr>Wingdings</vt:lpstr>
      <vt:lpstr>Verdana</vt:lpstr>
      <vt:lpstr>Open Sans Light</vt:lpstr>
      <vt:lpstr>Merriweather</vt:lpstr>
      <vt:lpstr>Utrecht University</vt:lpstr>
      <vt:lpstr>Diversiteit en inclusie in VVE </vt:lpstr>
      <vt:lpstr>Uitgangspunt Gemeente Amsterdam</vt:lpstr>
      <vt:lpstr>Twee soorten inclusie</vt:lpstr>
      <vt:lpstr>Inclusie achter de deur</vt:lpstr>
      <vt:lpstr>Gelijkheid versus gelijkwaardigheid</vt:lpstr>
      <vt:lpstr>Kleurenblindheid</vt:lpstr>
      <vt:lpstr>Reflectie op inclusie</vt:lpstr>
      <vt:lpstr>Wat is belangrijk volgens kinderen?</vt:lpstr>
      <vt:lpstr>Gebruik van de thuistaal</vt:lpstr>
      <vt:lpstr>Gebruik van de thuistaal</vt:lpstr>
      <vt:lpstr>Gebruik van de thuistaal</vt:lpstr>
      <vt:lpstr>Gebruik van de thuistaal</vt:lpstr>
      <vt:lpstr>Gebruik van de thuistaal</vt:lpstr>
      <vt:lpstr>Zichtbaar maken van diversiteit</vt:lpstr>
      <vt:lpstr>Waarom we meer dan één verhaal moeten vertellen</vt:lpstr>
      <vt:lpstr>Waarom we meer dan één verhaal moeten vertellen</vt:lpstr>
      <vt:lpstr>Inclusieve leeromgeving</vt:lpstr>
      <vt:lpstr>Rolmodellen</vt:lpstr>
      <vt:lpstr>Boeken, verhalen en instructiematerialen</vt:lpstr>
      <vt:lpstr>Boeken, verhalen en instructiematerialen</vt:lpstr>
      <vt:lpstr>Boeken, verhalen en instructiematerialen</vt:lpstr>
      <vt:lpstr>Boeken, verhalen en instructiematerialen</vt:lpstr>
      <vt:lpstr>Boeken, verhalen en instructiematerialen</vt:lpstr>
      <vt:lpstr>Boeken, verhalen en instructiematerialen</vt:lpstr>
      <vt:lpstr>Materialen voor (rollen)spel</vt:lpstr>
      <vt:lpstr>Materialen voor beeldende creatie</vt:lpstr>
      <vt:lpstr>Decoratie in de school/klas</vt:lpstr>
      <vt:lpstr>Activiteiten </vt:lpstr>
      <vt:lpstr>Reflectie op zichtbaar maken van diversiteit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 hybridity in the Dutch ECEC system: Organization logic in relation to quality and inclusion</dc:title>
  <dc:subject/>
  <dc:creator>Romijn, B.R. (Bodine)</dc:creator>
  <cp:keywords/>
  <dc:description/>
  <cp:lastModifiedBy>Astou Toure</cp:lastModifiedBy>
  <cp:revision>313</cp:revision>
  <dcterms:created xsi:type="dcterms:W3CDTF">2020-07-08T06:29:19Z</dcterms:created>
  <dcterms:modified xsi:type="dcterms:W3CDTF">2024-02-19T15:04:45Z</dcterms:modified>
  <cp:category/>
</cp:coreProperties>
</file>