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1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unito Sans Regular" charset="1" panose="00000500000000000000"/>
      <p:regular r:id="rId10"/>
    </p:embeddedFont>
    <p:embeddedFont>
      <p:font typeface="Nunito Sans Regular Bold" charset="1" panose="00000700000000000000"/>
      <p:regular r:id="rId11"/>
    </p:embeddedFont>
    <p:embeddedFont>
      <p:font typeface="Nunito Sans Regular Italics" charset="1" panose="00000500000000000000"/>
      <p:regular r:id="rId12"/>
    </p:embeddedFont>
    <p:embeddedFont>
      <p:font typeface="Nunito Sans Regular Bold Italics" charset="1" panose="00000700000000000000"/>
      <p:regular r:id="rId13"/>
    </p:embeddedFont>
    <p:embeddedFont>
      <p:font typeface="Nunito Sans Black" charset="1" panose="00000A00000000000000"/>
      <p:regular r:id="rId14"/>
    </p:embeddedFont>
    <p:embeddedFont>
      <p:font typeface="Nunito Sans Black Italics" charset="1" panose="00000A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slides/slide1.xml" Type="http://schemas.openxmlformats.org/officeDocument/2006/relationships/slide"/><Relationship Id="rId17" Target="slides/slide2.xml" Type="http://schemas.openxmlformats.org/officeDocument/2006/relationships/slide"/><Relationship Id="rId18" Target="slides/slide3.xml" Type="http://schemas.openxmlformats.org/officeDocument/2006/relationships/slide"/><Relationship Id="rId19" Target="slides/slide4.xml" Type="http://schemas.openxmlformats.org/officeDocument/2006/relationships/slide"/><Relationship Id="rId2" Target="presProps.xml" Type="http://schemas.openxmlformats.org/officeDocument/2006/relationships/presProps"/><Relationship Id="rId20" Target="slides/slide5.xml" Type="http://schemas.openxmlformats.org/officeDocument/2006/relationships/slide"/><Relationship Id="rId21" Target="slides/slide6.xml" Type="http://schemas.openxmlformats.org/officeDocument/2006/relationships/slide"/><Relationship Id="rId22" Target="slides/slide7.xml" Type="http://schemas.openxmlformats.org/officeDocument/2006/relationships/slide"/><Relationship Id="rId23" Target="slides/slide8.xml" Type="http://schemas.openxmlformats.org/officeDocument/2006/relationships/slide"/><Relationship Id="rId24" Target="slides/slide9.xml" Type="http://schemas.openxmlformats.org/officeDocument/2006/relationships/slide"/><Relationship Id="rId25" Target="slides/slide10.xml" Type="http://schemas.openxmlformats.org/officeDocument/2006/relationships/slide"/><Relationship Id="rId26" Target="slides/slide11.xml" Type="http://schemas.openxmlformats.org/officeDocument/2006/relationships/slide"/><Relationship Id="rId27" Target="slides/slide12.xml" Type="http://schemas.openxmlformats.org/officeDocument/2006/relationships/slide"/><Relationship Id="rId28" Target="slides/slide13.xml" Type="http://schemas.openxmlformats.org/officeDocument/2006/relationships/slide"/><Relationship Id="rId29" Target="slides/slide14.xml" Type="http://schemas.openxmlformats.org/officeDocument/2006/relationships/slide"/><Relationship Id="rId3" Target="viewProps.xml" Type="http://schemas.openxmlformats.org/officeDocument/2006/relationships/viewProps"/><Relationship Id="rId30" Target="slides/slide15.xml" Type="http://schemas.openxmlformats.org/officeDocument/2006/relationships/slide"/><Relationship Id="rId31" Target="notesMasters/notesMaster1.xml" Type="http://schemas.openxmlformats.org/officeDocument/2006/relationships/notesMaster"/><Relationship Id="rId32" Target="theme/theme2.xml" Type="http://schemas.openxmlformats.org/officeDocument/2006/relationships/theme"/><Relationship Id="rId33" Target="notesSlides/notesSlide1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1989, 2005 &amp; 2012.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3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Relationship Id="rId7" Target="../media/image18.jpeg" Type="http://schemas.openxmlformats.org/officeDocument/2006/relationships/image"/><Relationship Id="rId8" Target="../media/image19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021760"/>
            <a:ext cx="10439807" cy="98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36"/>
              </a:lnSpc>
            </a:pPr>
            <a:r>
              <a:rPr lang="en-US" sz="3200" spc="275">
                <a:solidFill>
                  <a:srgbClr val="CD0046"/>
                </a:solidFill>
                <a:latin typeface="Nunito Sans Regular"/>
              </a:rPr>
              <a:t>c</a:t>
            </a:r>
            <a:r>
              <a:rPr lang="en-US" sz="3200" spc="275">
                <a:solidFill>
                  <a:srgbClr val="CD0046"/>
                </a:solidFill>
                <a:latin typeface="Nunito Sans Regular"/>
              </a:rPr>
              <a:t>kv, kua, theater - havo/vwo</a:t>
            </a:r>
          </a:p>
          <a:p>
            <a:pPr>
              <a:lnSpc>
                <a:spcPts val="3936"/>
              </a:lnSpc>
            </a:pPr>
            <a:r>
              <a:rPr lang="en-US" sz="3200" spc="169">
                <a:solidFill>
                  <a:srgbClr val="CD0046"/>
                </a:solidFill>
                <a:latin typeface="Nunito Sans Regular"/>
              </a:rPr>
              <a:t>cultuur in context, onderzoek - hbo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4173200" y="6172200"/>
            <a:ext cx="8229600" cy="8229600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D0046">
                <a:alpha val="49804"/>
              </a:srgbClr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2776389" y="-3805089"/>
            <a:ext cx="7610179" cy="7610179"/>
            <a:chOff x="0" y="0"/>
            <a:chExt cx="2787650" cy="27876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CD0046">
                <a:alpha val="40000"/>
              </a:srgbClr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2949885" y="1887504"/>
            <a:ext cx="12244037" cy="2849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50"/>
              </a:lnSpc>
            </a:pPr>
            <a:r>
              <a:rPr lang="en-US" sz="10950" spc="-109">
                <a:solidFill>
                  <a:srgbClr val="CD0046"/>
                </a:solidFill>
                <a:latin typeface="Nunito Sans Black Italics"/>
              </a:rPr>
              <a:t>RENÉE VAN SCHIJNDEL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094078" y="1887504"/>
            <a:ext cx="12244037" cy="2849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50"/>
              </a:lnSpc>
            </a:pPr>
            <a:r>
              <a:rPr lang="en-US" sz="10950" spc="-109">
                <a:solidFill>
                  <a:srgbClr val="01949A"/>
                </a:solidFill>
                <a:latin typeface="Nunito Sans Black Italics"/>
              </a:rPr>
              <a:t>RENÉE VAN SCHIJNDEL</a:t>
            </a:r>
          </a:p>
        </p:txBody>
      </p:sp>
      <p:sp>
        <p:nvSpPr>
          <p:cNvPr name="AutoShape 9" id="9"/>
          <p:cNvSpPr/>
          <p:nvPr/>
        </p:nvSpPr>
        <p:spPr>
          <a:xfrm rot="0">
            <a:off x="1028700" y="9183108"/>
            <a:ext cx="5426009" cy="75192"/>
          </a:xfrm>
          <a:prstGeom prst="rect">
            <a:avLst/>
          </a:prstGeom>
          <a:solidFill>
            <a:srgbClr val="CD0046"/>
          </a:solidFill>
        </p:spPr>
      </p:sp>
      <p:sp>
        <p:nvSpPr>
          <p:cNvPr name="Freeform 10" id="10"/>
          <p:cNvSpPr/>
          <p:nvPr/>
        </p:nvSpPr>
        <p:spPr>
          <a:xfrm flipH="false" flipV="false" rot="0">
            <a:off x="13233785" y="6964856"/>
            <a:ext cx="4744083" cy="1319489"/>
          </a:xfrm>
          <a:custGeom>
            <a:avLst/>
            <a:gdLst/>
            <a:ahLst/>
            <a:cxnLst/>
            <a:rect r="r" b="b" t="t" l="l"/>
            <a:pathLst>
              <a:path h="1319489" w="4744083">
                <a:moveTo>
                  <a:pt x="0" y="0"/>
                </a:moveTo>
                <a:lnTo>
                  <a:pt x="4744083" y="0"/>
                </a:lnTo>
                <a:lnTo>
                  <a:pt x="4744083" y="1319489"/>
                </a:lnTo>
                <a:lnTo>
                  <a:pt x="0" y="131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24" r="-3483" b="-424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33785" y="8570256"/>
            <a:ext cx="4744083" cy="1376087"/>
          </a:xfrm>
          <a:custGeom>
            <a:avLst/>
            <a:gdLst/>
            <a:ahLst/>
            <a:cxnLst/>
            <a:rect r="r" b="b" t="t" l="l"/>
            <a:pathLst>
              <a:path h="1376087" w="4744083">
                <a:moveTo>
                  <a:pt x="0" y="0"/>
                </a:moveTo>
                <a:lnTo>
                  <a:pt x="4744083" y="0"/>
                </a:lnTo>
                <a:lnTo>
                  <a:pt x="4744083" y="1376088"/>
                </a:lnTo>
                <a:lnTo>
                  <a:pt x="0" y="1376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96" r="-43747" b="-3096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45141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2196206" y="-954973"/>
            <a:ext cx="7610179" cy="7610179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8B5C4">
                <a:alpha val="40000"/>
              </a:srgbClr>
            </a:solid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97717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2" y="0"/>
                </a:lnTo>
                <a:lnTo>
                  <a:pt x="68451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42859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2282244" y="4875939"/>
            <a:ext cx="7610179" cy="7610179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FC93B5">
                <a:alpha val="40000"/>
              </a:srgbClr>
            </a:solid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45141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949134" y="-460827"/>
            <a:ext cx="7610179" cy="7610179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7D94F6">
                <a:alpha val="40000"/>
              </a:srgbClr>
            </a:solid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647700" y="-723900"/>
            <a:ext cx="6781800" cy="11734800"/>
          </a:xfrm>
          <a:prstGeom prst="rect">
            <a:avLst/>
          </a:prstGeom>
          <a:solidFill>
            <a:srgbClr val="01949A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-571500" y="0"/>
            <a:ext cx="7758992" cy="10896600"/>
            <a:chOff x="0" y="0"/>
            <a:chExt cx="10345323" cy="14528800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13217" t="8031" r="15357" b="0"/>
            <a:stretch>
              <a:fillRect/>
            </a:stretch>
          </p:blipFill>
          <p:spPr>
            <a:xfrm flipH="false" flipV="false">
              <a:off x="0" y="0"/>
              <a:ext cx="10345323" cy="7099300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3"/>
            <a:srcRect l="14501" t="10587" r="16058" b="0"/>
            <a:stretch>
              <a:fillRect/>
            </a:stretch>
          </p:blipFill>
          <p:spPr>
            <a:xfrm flipH="false" flipV="false">
              <a:off x="0" y="7429500"/>
              <a:ext cx="10345323" cy="7099300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7607515" y="2174556"/>
            <a:ext cx="10071808" cy="7472820"/>
            <a:chOff x="0" y="0"/>
            <a:chExt cx="13429077" cy="9963760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4543336"/>
              <a:ext cx="13429077" cy="35487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4"/>
                </a:lnSpc>
              </a:pPr>
              <a:r>
                <a:rPr lang="en-US" sz="2800" spc="148">
                  <a:solidFill>
                    <a:srgbClr val="CD0046"/>
                  </a:solidFill>
                  <a:latin typeface="Nunito Sans Regular"/>
                </a:rPr>
                <a:t>Verdiep je in een kunstenaar (van voor </a:t>
              </a:r>
              <a:r>
                <a:rPr lang="en-US" sz="2800" spc="148">
                  <a:solidFill>
                    <a:srgbClr val="CD0046"/>
                  </a:solidFill>
                  <a:latin typeface="Nunito Sans Regular Italics"/>
                </a:rPr>
                <a:t>social media</a:t>
              </a:r>
              <a:r>
                <a:rPr lang="en-US" sz="2800" spc="148">
                  <a:solidFill>
                    <a:srgbClr val="CD0046"/>
                  </a:solidFill>
                  <a:latin typeface="Nunito Sans Regular"/>
                </a:rPr>
                <a:t>) en creëer een instagram-account voor deze kunstenaar. Hoe en wat deelt diegene als inspiratie en eigen werk? Hoe reageert deze kunstenaar op anderen en op de actualiteit?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273649" y="201930"/>
              <a:ext cx="12881778" cy="2708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00"/>
                </a:lnSpc>
              </a:pPr>
              <a:r>
                <a:rPr lang="en-US" sz="7700" spc="300">
                  <a:solidFill>
                    <a:srgbClr val="CD0046"/>
                  </a:solidFill>
                  <a:latin typeface="Nunito Sans Black Italics"/>
                </a:rPr>
                <a:t>INSTA-OPDRACHT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181100" y="3695617"/>
              <a:ext cx="11066877" cy="772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84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9315361"/>
              <a:ext cx="13429077" cy="653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4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181100" y="8467642"/>
              <a:ext cx="11066877" cy="772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84"/>
                </a:lnSpc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426049" y="201930"/>
              <a:ext cx="12881778" cy="2708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00"/>
                </a:lnSpc>
              </a:pPr>
              <a:r>
                <a:rPr lang="en-US" sz="7700" spc="300">
                  <a:solidFill>
                    <a:srgbClr val="01949A"/>
                  </a:solidFill>
                  <a:latin typeface="Nunito Sans Black Italics"/>
                </a:rPr>
                <a:t>INSTA-OPDRACHT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841591" y="271462"/>
            <a:ext cx="11446409" cy="10301745"/>
            <a:chOff x="0" y="0"/>
            <a:chExt cx="15261879" cy="1373566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5419636"/>
              <a:ext cx="15261879" cy="6444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3"/>
                </a:lnSpc>
              </a:pPr>
              <a:r>
                <a:rPr lang="en-US" sz="2799" spc="148">
                  <a:solidFill>
                    <a:srgbClr val="CD0046"/>
                  </a:solidFill>
                  <a:latin typeface="Nunito Sans Regular"/>
                </a:rPr>
                <a:t>Maak een uitgebreide post op je digitaal portfolio over een vrouwelijke kunstenaar (discipline = vrij) die inspirerend/vernieuwend of op een andere manier badass is geweest!</a:t>
              </a:r>
            </a:p>
            <a:p>
              <a:pPr algn="ctr">
                <a:lnSpc>
                  <a:spcPts val="4283"/>
                </a:lnSpc>
              </a:pPr>
            </a:p>
            <a:p>
              <a:pPr algn="ctr">
                <a:lnSpc>
                  <a:spcPts val="4283"/>
                </a:lnSpc>
              </a:pPr>
              <a:r>
                <a:rPr lang="en-US" sz="2799" spc="148">
                  <a:solidFill>
                    <a:srgbClr val="CD0046"/>
                  </a:solidFill>
                  <a:latin typeface="Nunito Sans Regular"/>
                </a:rPr>
                <a:t>Voeg toe: </a:t>
              </a:r>
            </a:p>
            <a:p>
              <a:pPr algn="ctr">
                <a:lnSpc>
                  <a:spcPts val="4283"/>
                </a:lnSpc>
              </a:pPr>
              <a:r>
                <a:rPr lang="en-US" sz="2799" spc="148">
                  <a:solidFill>
                    <a:srgbClr val="CD0046"/>
                  </a:solidFill>
                  <a:latin typeface="Nunito Sans Regular"/>
                </a:rPr>
                <a:t>minimaal 2 afbeeldingen</a:t>
              </a:r>
            </a:p>
            <a:p>
              <a:pPr algn="ctr">
                <a:lnSpc>
                  <a:spcPts val="4283"/>
                </a:lnSpc>
              </a:pPr>
              <a:r>
                <a:rPr lang="en-US" sz="2799" spc="148">
                  <a:solidFill>
                    <a:srgbClr val="CD0046"/>
                  </a:solidFill>
                  <a:latin typeface="Nunito Sans Regular"/>
                </a:rPr>
                <a:t>300 woorden waarin je motiveert en uitlegt wat deze vrouw voor de kunst/genre heeft betekend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310997" y="201930"/>
              <a:ext cx="14639885" cy="2708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00"/>
                </a:lnSpc>
              </a:pPr>
              <a:r>
                <a:rPr lang="en-US" sz="7700" spc="300">
                  <a:solidFill>
                    <a:srgbClr val="CD0046"/>
                  </a:solidFill>
                  <a:latin typeface="Nunito Sans Black Italics"/>
                </a:rPr>
                <a:t>APPRECIATION POST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342297" y="3695617"/>
              <a:ext cx="12577286" cy="1648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84"/>
                </a:lnSpc>
              </a:pPr>
              <a:r>
                <a:rPr lang="en-US" sz="3200" spc="499">
                  <a:solidFill>
                    <a:srgbClr val="01949A"/>
                  </a:solidFill>
                  <a:latin typeface="Nunito Sans Regular"/>
                </a:rPr>
                <a:t>OPDRACHT INTERNATIONALE  VROUWENDAG 8 MAART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13087262"/>
              <a:ext cx="15261879" cy="653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84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342297" y="12239543"/>
              <a:ext cx="12577286" cy="772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84"/>
                </a:lnSpc>
              </a:pPr>
              <a:r>
                <a:rPr lang="en-US" sz="3200" spc="499">
                  <a:solidFill>
                    <a:srgbClr val="01949A"/>
                  </a:solidFill>
                  <a:latin typeface="Nunito Sans Regular"/>
                </a:rPr>
                <a:t>IN ONTWIKKELING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484197" y="201930"/>
              <a:ext cx="14639885" cy="27086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700"/>
                </a:lnSpc>
              </a:pPr>
              <a:r>
                <a:rPr lang="en-US" sz="7700" spc="300">
                  <a:solidFill>
                    <a:srgbClr val="01949A"/>
                  </a:solidFill>
                  <a:latin typeface="Nunito Sans Black Italics"/>
                </a:rPr>
                <a:t>APPRECIATION POST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0" y="647738"/>
            <a:ext cx="7187492" cy="8991524"/>
          </a:xfrm>
          <a:custGeom>
            <a:avLst/>
            <a:gdLst/>
            <a:ahLst/>
            <a:cxnLst/>
            <a:rect r="r" b="b" t="t" l="l"/>
            <a:pathLst>
              <a:path h="8991524" w="7187492">
                <a:moveTo>
                  <a:pt x="0" y="0"/>
                </a:moveTo>
                <a:lnTo>
                  <a:pt x="7187492" y="0"/>
                </a:lnTo>
                <a:lnTo>
                  <a:pt x="7187492" y="8991524"/>
                </a:lnTo>
                <a:lnTo>
                  <a:pt x="0" y="8991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45141" y="2672731"/>
            <a:ext cx="11442859" cy="7614269"/>
          </a:xfrm>
          <a:custGeom>
            <a:avLst/>
            <a:gdLst/>
            <a:ahLst/>
            <a:cxnLst/>
            <a:rect r="r" b="b" t="t" l="l"/>
            <a:pathLst>
              <a:path h="7614269" w="11442859">
                <a:moveTo>
                  <a:pt x="0" y="0"/>
                </a:moveTo>
                <a:lnTo>
                  <a:pt x="11442859" y="0"/>
                </a:lnTo>
                <a:lnTo>
                  <a:pt x="11442859" y="7614269"/>
                </a:lnTo>
                <a:lnTo>
                  <a:pt x="0" y="7614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39238" y="5747793"/>
            <a:ext cx="9525" cy="297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88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9995193" y="377149"/>
            <a:ext cx="5142756" cy="1477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18"/>
              </a:lnSpc>
            </a:pPr>
            <a:r>
              <a:rPr lang="en-US" sz="8584" spc="-85">
                <a:solidFill>
                  <a:srgbClr val="CD0046"/>
                </a:solidFill>
                <a:latin typeface="Nunito Sans Black Italics"/>
              </a:rPr>
              <a:t>VRAGEN?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70244" y="1190334"/>
            <a:ext cx="16747512" cy="7600078"/>
            <a:chOff x="0" y="0"/>
            <a:chExt cx="3882235" cy="176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82235" cy="1761772"/>
            </a:xfrm>
            <a:custGeom>
              <a:avLst/>
              <a:gdLst/>
              <a:ahLst/>
              <a:cxnLst/>
              <a:rect r="r" b="b" t="t" l="l"/>
              <a:pathLst>
                <a:path h="1761772" w="3882235">
                  <a:moveTo>
                    <a:pt x="3757775" y="1761771"/>
                  </a:moveTo>
                  <a:lnTo>
                    <a:pt x="124460" y="1761771"/>
                  </a:lnTo>
                  <a:cubicBezTo>
                    <a:pt x="55880" y="1761771"/>
                    <a:pt x="0" y="1705891"/>
                    <a:pt x="0" y="16373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57775" y="0"/>
                  </a:lnTo>
                  <a:cubicBezTo>
                    <a:pt x="3826355" y="0"/>
                    <a:pt x="3882235" y="55880"/>
                    <a:pt x="3882235" y="124460"/>
                  </a:cubicBezTo>
                  <a:lnTo>
                    <a:pt x="3882235" y="1637311"/>
                  </a:lnTo>
                  <a:cubicBezTo>
                    <a:pt x="3882235" y="1705892"/>
                    <a:pt x="3826355" y="1761772"/>
                    <a:pt x="3757775" y="1761772"/>
                  </a:cubicBezTo>
                  <a:close/>
                </a:path>
              </a:pathLst>
            </a:custGeom>
            <a:solidFill>
              <a:srgbClr val="CD0046">
                <a:alpha val="17647"/>
              </a:srgbClr>
            </a:solidFill>
          </p:spPr>
        </p:sp>
      </p:grp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028700" y="1484938"/>
          <a:ext cx="16206788" cy="6474573"/>
        </p:xfrm>
        <a:graphic>
          <a:graphicData uri="http://schemas.openxmlformats.org/drawingml/2006/table">
            <a:tbl>
              <a:tblPr/>
              <a:tblGrid>
                <a:gridCol w="3241358"/>
                <a:gridCol w="3241358"/>
                <a:gridCol w="3241358"/>
                <a:gridCol w="3241358"/>
                <a:gridCol w="3241358"/>
              </a:tblGrid>
              <a:tr h="200977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spc="361">
                          <a:solidFill>
                            <a:srgbClr val="CD0046"/>
                          </a:solidFill>
                          <a:latin typeface="Nunito Sans Regular"/>
                        </a:rPr>
                        <a:t>klas 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9E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spc="361">
                          <a:solidFill>
                            <a:srgbClr val="CD0046"/>
                          </a:solidFill>
                          <a:latin typeface="Nunito Sans Regular"/>
                        </a:rPr>
                        <a:t>klas 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9E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spc="361">
                          <a:solidFill>
                            <a:srgbClr val="CD0046"/>
                          </a:solidFill>
                          <a:latin typeface="Nunito Sans Regular"/>
                        </a:rPr>
                        <a:t>klas 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9E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spc="361">
                          <a:solidFill>
                            <a:srgbClr val="CD0046"/>
                          </a:solidFill>
                          <a:latin typeface="Nunito Sans Regular"/>
                        </a:rPr>
                        <a:t>klas 4hv5v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9E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spc="361">
                          <a:solidFill>
                            <a:srgbClr val="CD0046"/>
                          </a:solidFill>
                          <a:latin typeface="Nunito Sans Regular"/>
                        </a:rPr>
                        <a:t>klas 5h6v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9E6"/>
                    </a:solidFill>
                  </a:tcPr>
                </a:tc>
              </a:tr>
              <a:tr h="3286125">
                <a:tc>
                  <a:txBody>
                    <a:bodyPr anchor="t" rtlCol="false"/>
                    <a:lstStyle/>
                    <a:p>
                      <a:pPr algn="l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theater (2 uur)</a:t>
                      </a:r>
                      <a:endParaRPr lang="en-US" sz="1100"/>
                    </a:p>
                    <a:p>
                      <a:pPr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muziek (2 uur)</a:t>
                      </a:r>
                    </a:p>
                    <a:p>
                      <a:pPr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beeldend (2 uur)</a:t>
                      </a:r>
                    </a:p>
                    <a:p>
                      <a:pPr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dans/digital art (1 uur)</a:t>
                      </a:r>
                    </a:p>
                    <a:p>
                      <a:pPr>
                        <a:lnSpc>
                          <a:spcPts val="2520"/>
                        </a:lnSpc>
                      </a:pPr>
                    </a:p>
                    <a:p>
                      <a:pPr>
                        <a:lnSpc>
                          <a:spcPts val="2520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theater (2 uur)</a:t>
                      </a:r>
                      <a:endParaRPr lang="en-US" sz="1100"/>
                    </a:p>
                    <a:p>
                      <a:pPr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2 x keuzevak muziek/beeldenb/dans/digital art (2 uur)</a:t>
                      </a:r>
                    </a:p>
                    <a:p>
                      <a:pPr>
                        <a:lnSpc>
                          <a:spcPts val="2520"/>
                        </a:lnSpc>
                      </a:pPr>
                    </a:p>
                    <a:p>
                      <a:pPr>
                        <a:lnSpc>
                          <a:spcPts val="2520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Arts Keuzevak (2x 0.5 jaar - 2 uur)</a:t>
                      </a:r>
                      <a:endParaRPr lang="en-US" sz="1100"/>
                    </a:p>
                    <a:p>
                      <a:pPr>
                        <a:lnSpc>
                          <a:spcPts val="2520"/>
                        </a:lnSpc>
                      </a:pPr>
                    </a:p>
                    <a:p>
                      <a:pPr>
                        <a:lnSpc>
                          <a:spcPts val="2520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CKV =</a:t>
                      </a:r>
                      <a:endParaRPr lang="en-US" sz="1100"/>
                    </a:p>
                    <a:p>
                      <a:pPr marL="777246" indent="-259082" lvl="2">
                        <a:lnSpc>
                          <a:spcPts val="2520"/>
                        </a:lnSpc>
                        <a:buFont typeface="Arial"/>
                        <a:buChar char="⚬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masterclasses (2 uur)</a:t>
                      </a:r>
                    </a:p>
                    <a:p>
                      <a:pPr marL="777246" indent="-259082" lvl="2">
                        <a:lnSpc>
                          <a:spcPts val="2520"/>
                        </a:lnSpc>
                        <a:buFont typeface="Arial"/>
                        <a:buChar char="⚬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ckv "theorie" (1 uur)</a:t>
                      </a:r>
                    </a:p>
                    <a:p>
                      <a:pPr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keuzevak Kunst Drama </a:t>
                      </a:r>
                    </a:p>
                    <a:p>
                      <a:pPr marL="777246" indent="-259082" lvl="2">
                        <a:lnSpc>
                          <a:spcPts val="2520"/>
                        </a:lnSpc>
                        <a:buFont typeface="Arial"/>
                        <a:buChar char="⚬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praktijk (2 uur)</a:t>
                      </a:r>
                    </a:p>
                    <a:p>
                      <a:pPr marL="777246" indent="-259082" lvl="2">
                        <a:lnSpc>
                          <a:spcPts val="2520"/>
                        </a:lnSpc>
                        <a:buFont typeface="Arial"/>
                        <a:buChar char="⚬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KUA (1 uur)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Masterpiece</a:t>
                      </a:r>
                      <a:endParaRPr lang="en-US" sz="1100"/>
                    </a:p>
                    <a:p>
                      <a:pPr marL="777246" indent="-259082" lvl="2">
                        <a:lnSpc>
                          <a:spcPts val="2520"/>
                        </a:lnSpc>
                        <a:buFont typeface="Arial"/>
                        <a:buChar char="⚬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onderzoek (3 uur)</a:t>
                      </a:r>
                    </a:p>
                    <a:p>
                      <a:pPr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keuzevak Kunst Drama </a:t>
                      </a:r>
                    </a:p>
                    <a:p>
                      <a:pPr marL="777246" indent="-259082" lvl="2">
                        <a:lnSpc>
                          <a:spcPts val="2520"/>
                        </a:lnSpc>
                        <a:buFont typeface="Arial"/>
                        <a:buChar char="⚬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praktijk (2 uur)</a:t>
                      </a:r>
                    </a:p>
                    <a:p>
                      <a:pPr marL="777246" indent="-259082" lvl="2">
                        <a:lnSpc>
                          <a:spcPts val="2520"/>
                        </a:lnSpc>
                        <a:buFont typeface="Arial"/>
                        <a:buChar char="⚬"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KUA (1 uur)</a:t>
                      </a:r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8673">
                <a:tc gridSpan="4">
                  <a:txBody>
                    <a:bodyPr anchor="t" rtlCol="false"/>
                    <a:lstStyle/>
                    <a:p>
                      <a:pPr algn="ctr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3  x  Arteweek - volledige week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3  x  Arteweek - volledige week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3  x  Arteweek - volledige week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true">
                  <a:txBody>
                    <a:bodyPr anchor="t" rtlCol="false"/>
                    <a:lstStyle/>
                    <a:p>
                      <a:pPr algn="ctr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3  x  Arteweek - volledige week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388623" indent="-194312" lvl="1">
                        <a:lnSpc>
                          <a:spcPts val="252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1800" spc="95">
                          <a:solidFill>
                            <a:srgbClr val="CD0046"/>
                          </a:solidFill>
                          <a:latin typeface="Nunito Sans Regular"/>
                        </a:rPr>
                        <a:t>2 x Arteweek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D0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-2405781" y="6481911"/>
            <a:ext cx="7610179" cy="7610179"/>
            <a:chOff x="0" y="0"/>
            <a:chExt cx="2787650" cy="278765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7D6EFE">
                <a:alpha val="40000"/>
              </a:srgbClr>
            </a:solid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19252" y="3560833"/>
            <a:ext cx="3523234" cy="1500320"/>
            <a:chOff x="0" y="0"/>
            <a:chExt cx="812800" cy="3461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346119"/>
            </a:xfrm>
            <a:custGeom>
              <a:avLst/>
              <a:gdLst/>
              <a:ahLst/>
              <a:cxnLst/>
              <a:rect r="r" b="b" t="t" l="l"/>
              <a:pathLst>
                <a:path h="346119" w="812800">
                  <a:moveTo>
                    <a:pt x="131843" y="0"/>
                  </a:moveTo>
                  <a:lnTo>
                    <a:pt x="680957" y="0"/>
                  </a:lnTo>
                  <a:cubicBezTo>
                    <a:pt x="753772" y="0"/>
                    <a:pt x="812800" y="59028"/>
                    <a:pt x="812800" y="131843"/>
                  </a:cubicBezTo>
                  <a:lnTo>
                    <a:pt x="812800" y="214276"/>
                  </a:lnTo>
                  <a:cubicBezTo>
                    <a:pt x="812800" y="287091"/>
                    <a:pt x="753772" y="346119"/>
                    <a:pt x="680957" y="346119"/>
                  </a:cubicBezTo>
                  <a:lnTo>
                    <a:pt x="131843" y="346119"/>
                  </a:lnTo>
                  <a:cubicBezTo>
                    <a:pt x="59028" y="346119"/>
                    <a:pt x="0" y="287091"/>
                    <a:pt x="0" y="214276"/>
                  </a:cubicBezTo>
                  <a:lnTo>
                    <a:pt x="0" y="131843"/>
                  </a:lnTo>
                  <a:cubicBezTo>
                    <a:pt x="0" y="59028"/>
                    <a:pt x="59028" y="0"/>
                    <a:pt x="131843" y="0"/>
                  </a:cubicBezTo>
                  <a:close/>
                </a:path>
              </a:pathLst>
            </a:custGeom>
            <a:solidFill>
              <a:srgbClr val="CD004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  <a:r>
                <a:rPr lang="en-US" sz="2499" spc="214">
                  <a:solidFill>
                    <a:srgbClr val="FBFBF5"/>
                  </a:solidFill>
                  <a:latin typeface="Nunito Sans Regular"/>
                </a:rPr>
                <a:t>inspiratie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495610" y="3765832"/>
            <a:ext cx="1742542" cy="1090322"/>
            <a:chOff x="0" y="0"/>
            <a:chExt cx="851072" cy="53252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51072" cy="532522"/>
            </a:xfrm>
            <a:custGeom>
              <a:avLst/>
              <a:gdLst/>
              <a:ahLst/>
              <a:cxnLst/>
              <a:rect r="r" b="b" t="t" l="l"/>
              <a:pathLst>
                <a:path h="532522" w="851072">
                  <a:moveTo>
                    <a:pt x="0" y="0"/>
                  </a:moveTo>
                  <a:lnTo>
                    <a:pt x="851072" y="0"/>
                  </a:lnTo>
                  <a:lnTo>
                    <a:pt x="851072" y="532522"/>
                  </a:lnTo>
                  <a:lnTo>
                    <a:pt x="0" y="532522"/>
                  </a:lnTo>
                  <a:close/>
                </a:path>
              </a:pathLst>
            </a:custGeom>
            <a:solidFill>
              <a:srgbClr val="1D1B2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  <a:r>
                <a:rPr lang="en-US" sz="1500" spc="79">
                  <a:solidFill>
                    <a:srgbClr val="FBFBF5"/>
                  </a:solidFill>
                  <a:latin typeface="Nunito Sans Regular"/>
                </a:rPr>
                <a:t>observaties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20321" y="1692634"/>
            <a:ext cx="1935282" cy="1090322"/>
            <a:chOff x="0" y="0"/>
            <a:chExt cx="945208" cy="53252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45208" cy="532522"/>
            </a:xfrm>
            <a:custGeom>
              <a:avLst/>
              <a:gdLst/>
              <a:ahLst/>
              <a:cxnLst/>
              <a:rect r="r" b="b" t="t" l="l"/>
              <a:pathLst>
                <a:path h="532522" w="945208">
                  <a:moveTo>
                    <a:pt x="0" y="0"/>
                  </a:moveTo>
                  <a:lnTo>
                    <a:pt x="945208" y="0"/>
                  </a:lnTo>
                  <a:lnTo>
                    <a:pt x="945208" y="532522"/>
                  </a:lnTo>
                  <a:lnTo>
                    <a:pt x="0" y="532522"/>
                  </a:lnTo>
                  <a:close/>
                </a:path>
              </a:pathLst>
            </a:custGeom>
            <a:solidFill>
              <a:srgbClr val="1D1B2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  <a:r>
                <a:rPr lang="en-US" sz="1500" spc="79">
                  <a:solidFill>
                    <a:srgbClr val="FBFBF5"/>
                  </a:solidFill>
                  <a:latin typeface="Nunito Sans Regular"/>
                </a:rPr>
                <a:t>actualiteit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04263" y="6463965"/>
            <a:ext cx="1985329" cy="1090322"/>
            <a:chOff x="0" y="0"/>
            <a:chExt cx="969651" cy="53252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69651" cy="532522"/>
            </a:xfrm>
            <a:custGeom>
              <a:avLst/>
              <a:gdLst/>
              <a:ahLst/>
              <a:cxnLst/>
              <a:rect r="r" b="b" t="t" l="l"/>
              <a:pathLst>
                <a:path h="532522" w="969651">
                  <a:moveTo>
                    <a:pt x="0" y="0"/>
                  </a:moveTo>
                  <a:lnTo>
                    <a:pt x="969651" y="0"/>
                  </a:lnTo>
                  <a:lnTo>
                    <a:pt x="969651" y="532522"/>
                  </a:lnTo>
                  <a:lnTo>
                    <a:pt x="0" y="532522"/>
                  </a:lnTo>
                  <a:close/>
                </a:path>
              </a:pathLst>
            </a:custGeom>
            <a:solidFill>
              <a:srgbClr val="1D1B2D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  <a:r>
                <a:rPr lang="en-US" sz="1500" spc="79">
                  <a:solidFill>
                    <a:srgbClr val="FBFBF5"/>
                  </a:solidFill>
                  <a:latin typeface="Nunito Sans Regular"/>
                </a:rPr>
                <a:t>uitdaging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19977" y="4720976"/>
            <a:ext cx="1742542" cy="1090322"/>
            <a:chOff x="0" y="0"/>
            <a:chExt cx="851072" cy="53252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51072" cy="532522"/>
            </a:xfrm>
            <a:custGeom>
              <a:avLst/>
              <a:gdLst/>
              <a:ahLst/>
              <a:cxnLst/>
              <a:rect r="r" b="b" t="t" l="l"/>
              <a:pathLst>
                <a:path h="532522" w="851072">
                  <a:moveTo>
                    <a:pt x="0" y="0"/>
                  </a:moveTo>
                  <a:lnTo>
                    <a:pt x="851072" y="0"/>
                  </a:lnTo>
                  <a:lnTo>
                    <a:pt x="851072" y="532522"/>
                  </a:lnTo>
                  <a:lnTo>
                    <a:pt x="0" y="532522"/>
                  </a:lnTo>
                  <a:close/>
                </a:path>
              </a:pathLst>
            </a:custGeom>
            <a:solidFill>
              <a:srgbClr val="1D1B2D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  <a:r>
                <a:rPr lang="en-US" sz="1500" spc="79">
                  <a:solidFill>
                    <a:srgbClr val="FBFBF5"/>
                  </a:solidFill>
                  <a:latin typeface="Nunito Sans Regular"/>
                </a:rPr>
                <a:t>leerlingen</a:t>
              </a:r>
            </a:p>
          </p:txBody>
        </p:sp>
      </p:grpSp>
      <p:sp>
        <p:nvSpPr>
          <p:cNvPr name="AutoShape 17" id="17"/>
          <p:cNvSpPr/>
          <p:nvPr/>
        </p:nvSpPr>
        <p:spPr>
          <a:xfrm>
            <a:off x="10942486" y="4310993"/>
            <a:ext cx="1177491" cy="955144"/>
          </a:xfrm>
          <a:prstGeom prst="line">
            <a:avLst/>
          </a:prstGeom>
          <a:ln cap="rnd" w="28575">
            <a:solidFill>
              <a:srgbClr val="3F3534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8" id="18"/>
          <p:cNvSpPr/>
          <p:nvPr/>
        </p:nvSpPr>
        <p:spPr>
          <a:xfrm flipH="true">
            <a:off x="6238152" y="4310993"/>
            <a:ext cx="1181100" cy="0"/>
          </a:xfrm>
          <a:prstGeom prst="line">
            <a:avLst/>
          </a:prstGeom>
          <a:ln cap="rnd" w="28575">
            <a:solidFill>
              <a:srgbClr val="3F3534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19" id="19"/>
          <p:cNvSpPr/>
          <p:nvPr/>
        </p:nvSpPr>
        <p:spPr>
          <a:xfrm flipV="true">
            <a:off x="9180869" y="2782956"/>
            <a:ext cx="7094" cy="777877"/>
          </a:xfrm>
          <a:prstGeom prst="line">
            <a:avLst/>
          </a:prstGeom>
          <a:ln cap="rnd" w="28575">
            <a:solidFill>
              <a:srgbClr val="3F3534"/>
            </a:solidFill>
            <a:prstDash val="solid"/>
            <a:headEnd type="none" len="sm" w="sm"/>
            <a:tailEnd type="triangle" len="med" w="lg"/>
          </a:ln>
        </p:spPr>
      </p:sp>
      <p:sp>
        <p:nvSpPr>
          <p:cNvPr name="AutoShape 20" id="20"/>
          <p:cNvSpPr/>
          <p:nvPr/>
        </p:nvSpPr>
        <p:spPr>
          <a:xfrm>
            <a:off x="9180869" y="5061153"/>
            <a:ext cx="16058" cy="1402812"/>
          </a:xfrm>
          <a:prstGeom prst="line">
            <a:avLst/>
          </a:prstGeom>
          <a:ln cap="rnd" w="28575">
            <a:solidFill>
              <a:srgbClr val="3F3534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21" id="21"/>
          <p:cNvGrpSpPr/>
          <p:nvPr/>
        </p:nvGrpSpPr>
        <p:grpSpPr>
          <a:xfrm rot="0">
            <a:off x="11755964" y="1028700"/>
            <a:ext cx="2272258" cy="895485"/>
            <a:chOff x="0" y="0"/>
            <a:chExt cx="1109790" cy="43736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109790" cy="437362"/>
            </a:xfrm>
            <a:custGeom>
              <a:avLst/>
              <a:gdLst/>
              <a:ahLst/>
              <a:cxnLst/>
              <a:rect r="r" b="b" t="t" l="l"/>
              <a:pathLst>
                <a:path h="437362" w="1109790">
                  <a:moveTo>
                    <a:pt x="0" y="0"/>
                  </a:moveTo>
                  <a:lnTo>
                    <a:pt x="1109790" y="0"/>
                  </a:lnTo>
                  <a:lnTo>
                    <a:pt x="1109790" y="437362"/>
                  </a:lnTo>
                  <a:lnTo>
                    <a:pt x="0" y="437362"/>
                  </a:lnTo>
                  <a:close/>
                </a:path>
              </a:pathLst>
            </a:custGeom>
            <a:solidFill>
              <a:srgbClr val="3F3534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  <a:r>
                <a:rPr lang="en-US" sz="1500" spc="79">
                  <a:solidFill>
                    <a:srgbClr val="FBFBF5"/>
                  </a:solidFill>
                  <a:latin typeface="Nunito Sans Regular"/>
                </a:rPr>
                <a:t>kunstwereld</a:t>
              </a:r>
            </a:p>
          </p:txBody>
        </p:sp>
      </p:grpSp>
      <p:sp>
        <p:nvSpPr>
          <p:cNvPr name="AutoShape 24" id="24"/>
          <p:cNvSpPr/>
          <p:nvPr/>
        </p:nvSpPr>
        <p:spPr>
          <a:xfrm flipV="true">
            <a:off x="10155604" y="1476442"/>
            <a:ext cx="1600360" cy="761353"/>
          </a:xfrm>
          <a:prstGeom prst="line">
            <a:avLst/>
          </a:prstGeom>
          <a:ln cap="rnd" w="28575">
            <a:solidFill>
              <a:srgbClr val="3F3534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25" id="25"/>
          <p:cNvGrpSpPr/>
          <p:nvPr/>
        </p:nvGrpSpPr>
        <p:grpSpPr>
          <a:xfrm rot="0">
            <a:off x="11411315" y="2712004"/>
            <a:ext cx="2272258" cy="895485"/>
            <a:chOff x="0" y="0"/>
            <a:chExt cx="1109790" cy="437362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109790" cy="437362"/>
            </a:xfrm>
            <a:custGeom>
              <a:avLst/>
              <a:gdLst/>
              <a:ahLst/>
              <a:cxnLst/>
              <a:rect r="r" b="b" t="t" l="l"/>
              <a:pathLst>
                <a:path h="437362" w="1109790">
                  <a:moveTo>
                    <a:pt x="0" y="0"/>
                  </a:moveTo>
                  <a:lnTo>
                    <a:pt x="1109790" y="0"/>
                  </a:lnTo>
                  <a:lnTo>
                    <a:pt x="1109790" y="437362"/>
                  </a:lnTo>
                  <a:lnTo>
                    <a:pt x="0" y="437362"/>
                  </a:lnTo>
                  <a:close/>
                </a:path>
              </a:pathLst>
            </a:custGeom>
            <a:solidFill>
              <a:srgbClr val="3F3534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00"/>
                </a:lnSpc>
              </a:pPr>
              <a:r>
                <a:rPr lang="en-US" sz="1500" spc="79">
                  <a:solidFill>
                    <a:srgbClr val="FBFBF5"/>
                  </a:solidFill>
                  <a:latin typeface="Nunito Sans Regular"/>
                </a:rPr>
                <a:t>maatschappij/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 spc="79">
                  <a:solidFill>
                    <a:srgbClr val="FBFBF5"/>
                  </a:solidFill>
                  <a:latin typeface="Nunito Sans Regular"/>
                </a:rPr>
                <a:t>wereldnieuws</a:t>
              </a:r>
            </a:p>
          </p:txBody>
        </p:sp>
      </p:grpSp>
      <p:sp>
        <p:nvSpPr>
          <p:cNvPr name="AutoShape 28" id="28"/>
          <p:cNvSpPr/>
          <p:nvPr/>
        </p:nvSpPr>
        <p:spPr>
          <a:xfrm>
            <a:off x="10155604" y="2237795"/>
            <a:ext cx="1255711" cy="921951"/>
          </a:xfrm>
          <a:prstGeom prst="line">
            <a:avLst/>
          </a:prstGeom>
          <a:ln cap="rnd" w="28575">
            <a:solidFill>
              <a:srgbClr val="3F3534"/>
            </a:solidFill>
            <a:prstDash val="solid"/>
            <a:headEnd type="none" len="sm" w="sm"/>
            <a:tailEnd type="triangle" len="med" w="lg"/>
          </a:ln>
        </p:spPr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-1664563" y="4296706"/>
            <a:ext cx="7610179" cy="7610179"/>
            <a:chOff x="0" y="0"/>
            <a:chExt cx="2787650" cy="278765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ED1650">
                <a:alpha val="40000"/>
              </a:srgbClr>
            </a:solid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18288000" cy="102870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4229573" y="904422"/>
            <a:ext cx="10079773" cy="10079773"/>
          </a:xfrm>
          <a:custGeom>
            <a:avLst/>
            <a:gdLst/>
            <a:ahLst/>
            <a:cxnLst/>
            <a:rect r="r" b="b" t="t" l="l"/>
            <a:pathLst>
              <a:path h="10079773" w="10079773">
                <a:moveTo>
                  <a:pt x="0" y="0"/>
                </a:moveTo>
                <a:lnTo>
                  <a:pt x="10079773" y="0"/>
                </a:lnTo>
                <a:lnTo>
                  <a:pt x="10079773" y="10079774"/>
                </a:lnTo>
                <a:lnTo>
                  <a:pt x="0" y="100797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948221" y="4650635"/>
            <a:ext cx="6581648" cy="6581648"/>
          </a:xfrm>
          <a:custGeom>
            <a:avLst/>
            <a:gdLst/>
            <a:ahLst/>
            <a:cxnLst/>
            <a:rect r="r" b="b" t="t" l="l"/>
            <a:pathLst>
              <a:path h="6581648" w="6581648">
                <a:moveTo>
                  <a:pt x="0" y="0"/>
                </a:moveTo>
                <a:lnTo>
                  <a:pt x="6581648" y="0"/>
                </a:lnTo>
                <a:lnTo>
                  <a:pt x="6581648" y="6581649"/>
                </a:lnTo>
                <a:lnTo>
                  <a:pt x="0" y="65816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077963" y="8881393"/>
            <a:ext cx="4625671" cy="33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60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193078" y="5872743"/>
            <a:ext cx="16395441" cy="4137433"/>
            <a:chOff x="0" y="0"/>
            <a:chExt cx="21860589" cy="5516578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41275"/>
              <a:ext cx="21860589" cy="4251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569"/>
                </a:lnSpc>
              </a:pPr>
              <a:r>
                <a:rPr lang="en-US" sz="10474" spc="-104">
                  <a:solidFill>
                    <a:srgbClr val="000000"/>
                  </a:solidFill>
                  <a:latin typeface="Nunito Sans Black Italics"/>
                </a:rPr>
                <a:t>BACK TO THE FUTURE, QUEEN!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4698946"/>
              <a:ext cx="21860589" cy="8176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179"/>
                </a:lnSpc>
              </a:pPr>
              <a:r>
                <a:rPr lang="en-US" sz="3699" spc="196">
                  <a:solidFill>
                    <a:srgbClr val="FBFBF5"/>
                  </a:solidFill>
                  <a:latin typeface="Nunito Sans Regular"/>
                </a:rPr>
                <a:t>CKV Project Arte College 2022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214996" y="443222"/>
            <a:ext cx="8740516" cy="9400556"/>
            <a:chOff x="0" y="0"/>
            <a:chExt cx="11654021" cy="12534075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1654021" cy="12534075"/>
              <a:chOff x="0" y="0"/>
              <a:chExt cx="3275341" cy="352267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3275342" cy="3522679"/>
              </a:xfrm>
              <a:custGeom>
                <a:avLst/>
                <a:gdLst/>
                <a:ahLst/>
                <a:cxnLst/>
                <a:rect r="r" b="b" t="t" l="l"/>
                <a:pathLst>
                  <a:path h="3522679" w="3275342">
                    <a:moveTo>
                      <a:pt x="3150881" y="3522679"/>
                    </a:moveTo>
                    <a:lnTo>
                      <a:pt x="124460" y="3522679"/>
                    </a:lnTo>
                    <a:cubicBezTo>
                      <a:pt x="55880" y="3522679"/>
                      <a:pt x="0" y="3466799"/>
                      <a:pt x="0" y="339821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150881" y="0"/>
                    </a:lnTo>
                    <a:cubicBezTo>
                      <a:pt x="3219461" y="0"/>
                      <a:pt x="3275342" y="55880"/>
                      <a:pt x="3275342" y="124460"/>
                    </a:cubicBezTo>
                    <a:lnTo>
                      <a:pt x="3275342" y="3398219"/>
                    </a:lnTo>
                    <a:cubicBezTo>
                      <a:pt x="3275342" y="3466799"/>
                      <a:pt x="3219461" y="3522679"/>
                      <a:pt x="3150881" y="3522679"/>
                    </a:cubicBezTo>
                    <a:close/>
                  </a:path>
                </a:pathLst>
              </a:custGeom>
              <a:solidFill>
                <a:srgbClr val="CD0046">
                  <a:alpha val="17647"/>
                </a:srgbClr>
              </a:solidFill>
            </p:spPr>
          </p:sp>
        </p:grpSp>
        <p:sp>
          <p:nvSpPr>
            <p:cNvPr name="TextBox 5" id="5"/>
            <p:cNvSpPr txBox="true"/>
            <p:nvPr/>
          </p:nvSpPr>
          <p:spPr>
            <a:xfrm rot="0">
              <a:off x="903540" y="504011"/>
              <a:ext cx="9738886" cy="107434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Ingrediënten: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3 dagen,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73 leerlingen,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2 kunstvakdocenten,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gastdocent &amp; dragqueen Sedergine,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3 begeleidende docenten,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metropolis,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teksten van Bertold Brecht,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kostuums geïnspireerd op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triadisch ballet, beweging geïnspireerd op der grüne tisch </a:t>
              </a:r>
            </a:p>
            <a:p>
              <a:pPr>
                <a:lnSpc>
                  <a:spcPts val="3576"/>
                </a:lnSpc>
              </a:pP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uitkomst: </a:t>
              </a: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interdisciplinaire theatrale (herhaalbare) installatie</a:t>
              </a:r>
            </a:p>
            <a:p>
              <a:pPr>
                <a:lnSpc>
                  <a:spcPts val="3576"/>
                </a:lnSpc>
              </a:pPr>
            </a:p>
            <a:p>
              <a:pPr>
                <a:lnSpc>
                  <a:spcPts val="3576"/>
                </a:lnSpc>
              </a:pPr>
              <a:r>
                <a:rPr lang="en-US" sz="2554" spc="135">
                  <a:solidFill>
                    <a:srgbClr val="CD0046"/>
                  </a:solidFill>
                  <a:latin typeface="Nunito Sans Regular"/>
                </a:rPr>
                <a:t>4de dag film kijken + verwerking: Moonlight </a:t>
              </a:r>
            </a:p>
            <a:p>
              <a:pPr>
                <a:lnSpc>
                  <a:spcPts val="3576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903540" y="11486292"/>
              <a:ext cx="9738886" cy="496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124"/>
                </a:lnSpc>
              </a:pPr>
            </a:p>
          </p:txBody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5190784" y="437896"/>
            <a:ext cx="2855242" cy="2715500"/>
            <a:chOff x="0" y="0"/>
            <a:chExt cx="5108588" cy="485856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2014" y="12624"/>
              <a:ext cx="5084559" cy="4835728"/>
            </a:xfrm>
            <a:custGeom>
              <a:avLst/>
              <a:gdLst/>
              <a:ahLst/>
              <a:cxnLst/>
              <a:rect r="r" b="b" t="t" l="l"/>
              <a:pathLst>
                <a:path h="4835728" w="5084559">
                  <a:moveTo>
                    <a:pt x="2542274" y="0"/>
                  </a:moveTo>
                  <a:lnTo>
                    <a:pt x="3327883" y="1591818"/>
                  </a:lnTo>
                  <a:lnTo>
                    <a:pt x="5084559" y="1847075"/>
                  </a:lnTo>
                  <a:lnTo>
                    <a:pt x="3813416" y="3086125"/>
                  </a:lnTo>
                  <a:lnTo>
                    <a:pt x="4113492" y="4835715"/>
                  </a:lnTo>
                  <a:lnTo>
                    <a:pt x="2542261" y="4009669"/>
                  </a:lnTo>
                  <a:lnTo>
                    <a:pt x="971068" y="4835728"/>
                  </a:lnTo>
                  <a:lnTo>
                    <a:pt x="1271143" y="3086138"/>
                  </a:lnTo>
                  <a:lnTo>
                    <a:pt x="0" y="1847088"/>
                  </a:lnTo>
                  <a:lnTo>
                    <a:pt x="1756677" y="1591831"/>
                  </a:lnTo>
                  <a:lnTo>
                    <a:pt x="2542274" y="0"/>
                  </a:lnTo>
                  <a:close/>
                </a:path>
              </a:pathLst>
            </a:custGeom>
            <a:blipFill>
              <a:blip r:embed="rId2"/>
              <a:stretch>
                <a:fillRect l="-70407" t="0" r="-19924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108588" cy="4858563"/>
            </a:xfrm>
            <a:custGeom>
              <a:avLst/>
              <a:gdLst/>
              <a:ahLst/>
              <a:cxnLst/>
              <a:rect r="r" b="b" t="t" l="l"/>
              <a:pathLst>
                <a:path h="4858563" w="5108588">
                  <a:moveTo>
                    <a:pt x="4132936" y="4858563"/>
                  </a:moveTo>
                  <a:lnTo>
                    <a:pt x="2554288" y="4028605"/>
                  </a:lnTo>
                  <a:lnTo>
                    <a:pt x="975652" y="4858563"/>
                  </a:lnTo>
                  <a:lnTo>
                    <a:pt x="1277150" y="3100705"/>
                  </a:lnTo>
                  <a:lnTo>
                    <a:pt x="0" y="1855800"/>
                  </a:lnTo>
                  <a:lnTo>
                    <a:pt x="1764983" y="1599336"/>
                  </a:lnTo>
                  <a:lnTo>
                    <a:pt x="2554288" y="0"/>
                  </a:lnTo>
                  <a:lnTo>
                    <a:pt x="3343605" y="1599336"/>
                  </a:lnTo>
                  <a:lnTo>
                    <a:pt x="5108588" y="1855800"/>
                  </a:lnTo>
                  <a:lnTo>
                    <a:pt x="5100472" y="1863700"/>
                  </a:lnTo>
                  <a:lnTo>
                    <a:pt x="3831437" y="3100705"/>
                  </a:lnTo>
                  <a:lnTo>
                    <a:pt x="4132935" y="4858563"/>
                  </a:lnTo>
                  <a:close/>
                  <a:moveTo>
                    <a:pt x="2554288" y="4015994"/>
                  </a:moveTo>
                  <a:lnTo>
                    <a:pt x="2556891" y="4017353"/>
                  </a:lnTo>
                  <a:lnTo>
                    <a:pt x="4118102" y="4838128"/>
                  </a:lnTo>
                  <a:lnTo>
                    <a:pt x="3819436" y="3096819"/>
                  </a:lnTo>
                  <a:lnTo>
                    <a:pt x="3821544" y="3094761"/>
                  </a:lnTo>
                  <a:lnTo>
                    <a:pt x="5084572" y="1863611"/>
                  </a:lnTo>
                  <a:lnTo>
                    <a:pt x="3336188" y="1609560"/>
                  </a:lnTo>
                  <a:lnTo>
                    <a:pt x="3334880" y="1606918"/>
                  </a:lnTo>
                  <a:lnTo>
                    <a:pt x="2554288" y="25248"/>
                  </a:lnTo>
                  <a:lnTo>
                    <a:pt x="1772399" y="1609560"/>
                  </a:lnTo>
                  <a:lnTo>
                    <a:pt x="24016" y="1863611"/>
                  </a:lnTo>
                  <a:lnTo>
                    <a:pt x="1289152" y="3096819"/>
                  </a:lnTo>
                  <a:lnTo>
                    <a:pt x="990498" y="4838128"/>
                  </a:lnTo>
                  <a:lnTo>
                    <a:pt x="2554288" y="40159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409100" y="8442944"/>
            <a:ext cx="1465563" cy="2171205"/>
          </a:xfrm>
          <a:custGeom>
            <a:avLst/>
            <a:gdLst/>
            <a:ahLst/>
            <a:cxnLst/>
            <a:rect r="r" b="b" t="t" l="l"/>
            <a:pathLst>
              <a:path h="2171205" w="1465563">
                <a:moveTo>
                  <a:pt x="0" y="0"/>
                </a:moveTo>
                <a:lnTo>
                  <a:pt x="1465563" y="0"/>
                </a:lnTo>
                <a:lnTo>
                  <a:pt x="1465563" y="2171206"/>
                </a:lnTo>
                <a:lnTo>
                  <a:pt x="0" y="2171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3051479"/>
            <a:ext cx="6467134" cy="4115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990"/>
              </a:lnSpc>
            </a:pPr>
            <a:r>
              <a:rPr lang="en-US" sz="7850" spc="-78">
                <a:solidFill>
                  <a:srgbClr val="CD0046"/>
                </a:solidFill>
                <a:latin typeface="Nunito Sans Black Italics"/>
              </a:rPr>
              <a:t>BACK TO THE FUTURE, QUEEN!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2405781" y="6481911"/>
            <a:ext cx="7610179" cy="7610179"/>
            <a:chOff x="0" y="0"/>
            <a:chExt cx="2787650" cy="27876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7D6EFE">
                <a:alpha val="40000"/>
              </a:srgbClr>
            </a:solid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8" y="0"/>
                </a:lnTo>
                <a:lnTo>
                  <a:pt x="57864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50781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8" y="0"/>
                </a:lnTo>
                <a:lnTo>
                  <a:pt x="57864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20326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7" y="0"/>
                </a:lnTo>
                <a:lnTo>
                  <a:pt x="57864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8" y="0"/>
                </a:lnTo>
                <a:lnTo>
                  <a:pt x="57864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250781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8" y="0"/>
                </a:lnTo>
                <a:lnTo>
                  <a:pt x="57864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20326" y="0"/>
            <a:ext cx="5786438" cy="10287000"/>
          </a:xfrm>
          <a:custGeom>
            <a:avLst/>
            <a:gdLst/>
            <a:ahLst/>
            <a:cxnLst/>
            <a:rect r="r" b="b" t="t" l="l"/>
            <a:pathLst>
              <a:path h="10287000" w="5786438">
                <a:moveTo>
                  <a:pt x="0" y="0"/>
                </a:moveTo>
                <a:lnTo>
                  <a:pt x="5786437" y="0"/>
                </a:lnTo>
                <a:lnTo>
                  <a:pt x="57864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2405781" y="6481911"/>
            <a:ext cx="7610179" cy="7610179"/>
            <a:chOff x="0" y="0"/>
            <a:chExt cx="2787650" cy="27876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7D6EFE">
                <a:alpha val="40000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1028700"/>
            <a:ext cx="4975209" cy="6281639"/>
            <a:chOff x="0" y="0"/>
            <a:chExt cx="1153301" cy="145614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53302" cy="1456145"/>
            </a:xfrm>
            <a:custGeom>
              <a:avLst/>
              <a:gdLst/>
              <a:ahLst/>
              <a:cxnLst/>
              <a:rect r="r" b="b" t="t" l="l"/>
              <a:pathLst>
                <a:path h="1456145" w="1153302">
                  <a:moveTo>
                    <a:pt x="1028841" y="1456145"/>
                  </a:moveTo>
                  <a:lnTo>
                    <a:pt x="124460" y="1456145"/>
                  </a:lnTo>
                  <a:cubicBezTo>
                    <a:pt x="55880" y="1456145"/>
                    <a:pt x="0" y="1400265"/>
                    <a:pt x="0" y="13316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8842" y="0"/>
                  </a:lnTo>
                  <a:cubicBezTo>
                    <a:pt x="1097422" y="0"/>
                    <a:pt x="1153302" y="55880"/>
                    <a:pt x="1153302" y="124460"/>
                  </a:cubicBezTo>
                  <a:lnTo>
                    <a:pt x="1153302" y="1331685"/>
                  </a:lnTo>
                  <a:cubicBezTo>
                    <a:pt x="1153302" y="1400265"/>
                    <a:pt x="1097422" y="1456145"/>
                    <a:pt x="1028842" y="1456145"/>
                  </a:cubicBezTo>
                  <a:close/>
                </a:path>
              </a:pathLst>
            </a:custGeom>
            <a:solidFill>
              <a:srgbClr val="CD0046">
                <a:alpha val="17647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656395" y="1028700"/>
            <a:ext cx="4975209" cy="6281639"/>
            <a:chOff x="0" y="0"/>
            <a:chExt cx="1153301" cy="145614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53302" cy="1456145"/>
            </a:xfrm>
            <a:custGeom>
              <a:avLst/>
              <a:gdLst/>
              <a:ahLst/>
              <a:cxnLst/>
              <a:rect r="r" b="b" t="t" l="l"/>
              <a:pathLst>
                <a:path h="1456145" w="1153302">
                  <a:moveTo>
                    <a:pt x="1028841" y="1456145"/>
                  </a:moveTo>
                  <a:lnTo>
                    <a:pt x="124460" y="1456145"/>
                  </a:lnTo>
                  <a:cubicBezTo>
                    <a:pt x="55880" y="1456145"/>
                    <a:pt x="0" y="1400265"/>
                    <a:pt x="0" y="13316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8842" y="0"/>
                  </a:lnTo>
                  <a:cubicBezTo>
                    <a:pt x="1097422" y="0"/>
                    <a:pt x="1153302" y="55880"/>
                    <a:pt x="1153302" y="124460"/>
                  </a:cubicBezTo>
                  <a:lnTo>
                    <a:pt x="1153302" y="1331685"/>
                  </a:lnTo>
                  <a:cubicBezTo>
                    <a:pt x="1153302" y="1400265"/>
                    <a:pt x="1097422" y="1456145"/>
                    <a:pt x="1028842" y="1456145"/>
                  </a:cubicBezTo>
                  <a:close/>
                </a:path>
              </a:pathLst>
            </a:custGeom>
            <a:solidFill>
              <a:srgbClr val="CD0046">
                <a:alpha val="17647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284091" y="1028700"/>
            <a:ext cx="4975209" cy="6281639"/>
            <a:chOff x="0" y="0"/>
            <a:chExt cx="1153301" cy="145614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53302" cy="1456145"/>
            </a:xfrm>
            <a:custGeom>
              <a:avLst/>
              <a:gdLst/>
              <a:ahLst/>
              <a:cxnLst/>
              <a:rect r="r" b="b" t="t" l="l"/>
              <a:pathLst>
                <a:path h="1456145" w="1153302">
                  <a:moveTo>
                    <a:pt x="1028841" y="1456145"/>
                  </a:moveTo>
                  <a:lnTo>
                    <a:pt x="124460" y="1456145"/>
                  </a:lnTo>
                  <a:cubicBezTo>
                    <a:pt x="55880" y="1456145"/>
                    <a:pt x="0" y="1400265"/>
                    <a:pt x="0" y="13316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28842" y="0"/>
                  </a:lnTo>
                  <a:cubicBezTo>
                    <a:pt x="1097422" y="0"/>
                    <a:pt x="1153302" y="55880"/>
                    <a:pt x="1153302" y="124460"/>
                  </a:cubicBezTo>
                  <a:lnTo>
                    <a:pt x="1153302" y="1331685"/>
                  </a:lnTo>
                  <a:cubicBezTo>
                    <a:pt x="1153302" y="1400265"/>
                    <a:pt x="1097422" y="1456145"/>
                    <a:pt x="1028842" y="1456145"/>
                  </a:cubicBezTo>
                  <a:close/>
                </a:path>
              </a:pathLst>
            </a:custGeom>
            <a:solidFill>
              <a:srgbClr val="CD0046">
                <a:alpha val="17647"/>
              </a:srgbClr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48080" y="1699405"/>
            <a:ext cx="4136449" cy="2481869"/>
            <a:chOff x="0" y="0"/>
            <a:chExt cx="6350000" cy="381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2"/>
              <a:stretch>
                <a:fillRect l="0" t="-75234" r="0" b="-75234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7075775" y="1699405"/>
            <a:ext cx="4136449" cy="2481869"/>
            <a:chOff x="0" y="0"/>
            <a:chExt cx="6350000" cy="381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3"/>
              <a:stretch>
                <a:fillRect l="0" t="-5451" r="0" b="-5451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2707930" y="1699405"/>
            <a:ext cx="4136449" cy="2481869"/>
            <a:chOff x="0" y="0"/>
            <a:chExt cx="6350000" cy="381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l="0" t="-75234" r="0" b="-75234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443621" y="4518635"/>
            <a:ext cx="4136449" cy="2429046"/>
            <a:chOff x="0" y="0"/>
            <a:chExt cx="5515266" cy="3238728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1526568"/>
              <a:ext cx="5515266" cy="17123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verkennen, 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verbreden, 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(</a:t>
              </a: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verdiepen), </a:t>
              </a:r>
            </a:p>
            <a:p>
              <a:pPr algn="ctr" marL="0" indent="0" lvl="1">
                <a:lnSpc>
                  <a:spcPts val="2600"/>
                </a:lnSpc>
                <a:spcBef>
                  <a:spcPct val="0"/>
                </a:spcBef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verbinden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-123825"/>
              <a:ext cx="5515266" cy="535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075" spc="-20">
                  <a:solidFill>
                    <a:srgbClr val="CD0046"/>
                  </a:solidFill>
                  <a:latin typeface="Nunito Sans Black Italics"/>
                </a:rPr>
                <a:t>DOMEIN A, B, (C), D</a:t>
              </a:r>
            </a:p>
          </p:txBody>
        </p:sp>
        <p:sp>
          <p:nvSpPr>
            <p:cNvPr name="AutoShape 19" id="19"/>
            <p:cNvSpPr/>
            <p:nvPr/>
          </p:nvSpPr>
          <p:spPr>
            <a:xfrm rot="0">
              <a:off x="0" y="1181523"/>
              <a:ext cx="5515266" cy="0"/>
            </a:xfrm>
            <a:prstGeom prst="line">
              <a:avLst/>
            </a:prstGeom>
            <a:ln cap="flat" w="25400">
              <a:solidFill>
                <a:srgbClr val="CD0046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6855597" y="4518635"/>
            <a:ext cx="4576806" cy="2176690"/>
            <a:chOff x="0" y="0"/>
            <a:chExt cx="6102408" cy="2902253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1190018"/>
              <a:ext cx="6102408" cy="17123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schoonheid &amp; lelijkheid, </a:t>
              </a:r>
            </a:p>
            <a:p>
              <a:pPr algn="ctr">
                <a:lnSpc>
                  <a:spcPts val="2600"/>
                </a:lnSpc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autonoom &amp; toegepast, </a:t>
              </a:r>
            </a:p>
            <a:p>
              <a:pPr algn="ctr" marL="0" indent="0" lvl="1">
                <a:lnSpc>
                  <a:spcPts val="2600"/>
                </a:lnSpc>
                <a:spcBef>
                  <a:spcPct val="0"/>
                </a:spcBef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individueel &amp; coöperatief, herkenning &amp; vervreemding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-123825"/>
              <a:ext cx="6102408" cy="535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075" spc="-20">
                  <a:solidFill>
                    <a:srgbClr val="CD0046"/>
                  </a:solidFill>
                  <a:latin typeface="Nunito Sans Black Italics"/>
                </a:rPr>
                <a:t>DIMENSIES</a:t>
              </a:r>
            </a:p>
          </p:txBody>
        </p:sp>
        <p:sp>
          <p:nvSpPr>
            <p:cNvPr name="AutoShape 23" id="23"/>
            <p:cNvSpPr/>
            <p:nvPr/>
          </p:nvSpPr>
          <p:spPr>
            <a:xfrm rot="0">
              <a:off x="293571" y="870373"/>
              <a:ext cx="5515266" cy="0"/>
            </a:xfrm>
            <a:prstGeom prst="line">
              <a:avLst/>
            </a:prstGeom>
            <a:ln cap="flat" w="25400">
              <a:solidFill>
                <a:srgbClr val="CD0046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2703471" y="4518635"/>
            <a:ext cx="4136449" cy="2720188"/>
            <a:chOff x="0" y="0"/>
            <a:chExt cx="5515266" cy="3626917"/>
          </a:xfrm>
        </p:grpSpPr>
        <p:sp>
          <p:nvSpPr>
            <p:cNvPr name="TextBox 25" id="25"/>
            <p:cNvSpPr txBox="true"/>
            <p:nvPr/>
          </p:nvSpPr>
          <p:spPr>
            <a:xfrm rot="0">
              <a:off x="0" y="1482882"/>
              <a:ext cx="5515266" cy="2144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Theater, Beeldend, Fotografie</a:t>
              </a:r>
            </a:p>
            <a:p>
              <a:pPr algn="ctr">
                <a:lnSpc>
                  <a:spcPts val="2600"/>
                </a:lnSpc>
              </a:pPr>
            </a:p>
            <a:p>
              <a:pPr algn="ctr">
                <a:lnSpc>
                  <a:spcPts val="2600"/>
                </a:lnSpc>
              </a:pPr>
              <a:r>
                <a:rPr lang="en-US" sz="2000" spc="172">
                  <a:solidFill>
                    <a:srgbClr val="CD0046"/>
                  </a:solidFill>
                  <a:latin typeface="Nunito Sans Regular"/>
                </a:rPr>
                <a:t>tekst, spel, grime, kostuum, decor, licht, etc.</a:t>
              </a:r>
            </a:p>
            <a:p>
              <a:pPr algn="ctr">
                <a:lnSpc>
                  <a:spcPts val="2600"/>
                </a:lnSpc>
              </a:pP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0" y="-114300"/>
              <a:ext cx="5515266" cy="5252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43"/>
                </a:lnSpc>
              </a:pPr>
              <a:r>
                <a:rPr lang="en-US" sz="2079" spc="-20">
                  <a:solidFill>
                    <a:srgbClr val="CD0046"/>
                  </a:solidFill>
                  <a:latin typeface="Nunito Sans Black Italics"/>
                </a:rPr>
                <a:t>DISCIPLINES</a:t>
              </a:r>
            </a:p>
          </p:txBody>
        </p:sp>
        <p:sp>
          <p:nvSpPr>
            <p:cNvPr name="AutoShape 27" id="27"/>
            <p:cNvSpPr/>
            <p:nvPr/>
          </p:nvSpPr>
          <p:spPr>
            <a:xfrm rot="0">
              <a:off x="0" y="1163237"/>
              <a:ext cx="5515266" cy="0"/>
            </a:xfrm>
            <a:prstGeom prst="line">
              <a:avLst/>
            </a:prstGeom>
            <a:ln cap="flat" w="25400">
              <a:solidFill>
                <a:srgbClr val="CD0046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028700" y="7919224"/>
            <a:ext cx="16230600" cy="1912479"/>
            <a:chOff x="0" y="0"/>
            <a:chExt cx="5604605" cy="6604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604606" cy="660400"/>
            </a:xfrm>
            <a:custGeom>
              <a:avLst/>
              <a:gdLst/>
              <a:ahLst/>
              <a:cxnLst/>
              <a:rect r="r" b="b" t="t" l="l"/>
              <a:pathLst>
                <a:path h="660400" w="5604606">
                  <a:moveTo>
                    <a:pt x="548014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80145" y="0"/>
                  </a:lnTo>
                  <a:cubicBezTo>
                    <a:pt x="5548726" y="0"/>
                    <a:pt x="5604606" y="55880"/>
                    <a:pt x="5604606" y="124460"/>
                  </a:cubicBezTo>
                  <a:lnTo>
                    <a:pt x="5604606" y="535940"/>
                  </a:lnTo>
                  <a:cubicBezTo>
                    <a:pt x="5604606" y="604520"/>
                    <a:pt x="5548726" y="660400"/>
                    <a:pt x="5480145" y="660400"/>
                  </a:cubicBezTo>
                  <a:close/>
                </a:path>
              </a:pathLst>
            </a:custGeom>
            <a:solidFill>
              <a:srgbClr val="CD0046">
                <a:alpha val="17647"/>
              </a:srgbClr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4047525" y="8528323"/>
            <a:ext cx="10724170" cy="1758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1"/>
              </a:lnSpc>
            </a:pPr>
            <a:r>
              <a:rPr lang="en-US" sz="1824" spc="96">
                <a:solidFill>
                  <a:srgbClr val="CD0046"/>
                </a:solidFill>
                <a:latin typeface="Nunito Sans Regular"/>
              </a:rPr>
              <a:t>- Lef (groot denken en doen)</a:t>
            </a:r>
          </a:p>
          <a:p>
            <a:pPr algn="ctr">
              <a:lnSpc>
                <a:spcPts val="2371"/>
              </a:lnSpc>
            </a:pPr>
            <a:r>
              <a:rPr lang="en-US" sz="1824" spc="96">
                <a:solidFill>
                  <a:srgbClr val="CD0046"/>
                </a:solidFill>
                <a:latin typeface="Nunito Sans Regular"/>
              </a:rPr>
              <a:t>- Planning</a:t>
            </a:r>
          </a:p>
          <a:p>
            <a:pPr algn="ctr">
              <a:lnSpc>
                <a:spcPts val="2371"/>
              </a:lnSpc>
            </a:pPr>
            <a:r>
              <a:rPr lang="en-US" sz="1824" spc="96">
                <a:solidFill>
                  <a:srgbClr val="CD0046"/>
                </a:solidFill>
                <a:latin typeface="Nunito Sans Regular"/>
              </a:rPr>
              <a:t>- Samenwerken</a:t>
            </a:r>
          </a:p>
          <a:p>
            <a:pPr algn="ctr">
              <a:lnSpc>
                <a:spcPts val="2371"/>
              </a:lnSpc>
            </a:pPr>
            <a:r>
              <a:rPr lang="en-US" sz="1824" spc="96">
                <a:solidFill>
                  <a:srgbClr val="CD0046"/>
                </a:solidFill>
                <a:latin typeface="Nunito Sans Regular"/>
              </a:rPr>
              <a:t>- Inzet</a:t>
            </a:r>
          </a:p>
          <a:p>
            <a:pPr algn="ctr">
              <a:lnSpc>
                <a:spcPts val="2371"/>
              </a:lnSpc>
            </a:pPr>
          </a:p>
          <a:p>
            <a:pPr algn="ctr">
              <a:lnSpc>
                <a:spcPts val="2371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7439330" y="8034586"/>
            <a:ext cx="3772895" cy="390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2"/>
              </a:lnSpc>
            </a:pPr>
            <a:r>
              <a:rPr lang="en-US" sz="1873" spc="99">
                <a:solidFill>
                  <a:srgbClr val="CD0046"/>
                </a:solidFill>
                <a:latin typeface="Nunito Sans Regular"/>
              </a:rPr>
              <a:t>beoordeling</a:t>
            </a:r>
          </a:p>
        </p:txBody>
      </p:sp>
      <p:sp>
        <p:nvSpPr>
          <p:cNvPr name="AutoShape 32" id="32"/>
          <p:cNvSpPr/>
          <p:nvPr/>
        </p:nvSpPr>
        <p:spPr>
          <a:xfrm rot="0">
            <a:off x="7257553" y="8430025"/>
            <a:ext cx="3772895" cy="0"/>
          </a:xfrm>
          <a:prstGeom prst="line">
            <a:avLst/>
          </a:prstGeom>
          <a:ln cap="flat" w="19050">
            <a:solidFill>
              <a:srgbClr val="CD004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3" id="33"/>
          <p:cNvGrpSpPr>
            <a:grpSpLocks noChangeAspect="true"/>
          </p:cNvGrpSpPr>
          <p:nvPr/>
        </p:nvGrpSpPr>
        <p:grpSpPr>
          <a:xfrm rot="0">
            <a:off x="1448080" y="8148886"/>
            <a:ext cx="2421922" cy="1453153"/>
            <a:chOff x="0" y="0"/>
            <a:chExt cx="6350000" cy="3810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5"/>
              <a:stretch>
                <a:fillRect l="0" t="-5451" r="0" b="-5451"/>
              </a:stretch>
            </a:blipFill>
          </p:spPr>
        </p:sp>
      </p:grpSp>
      <p:grpSp>
        <p:nvGrpSpPr>
          <p:cNvPr name="Group 35" id="35"/>
          <p:cNvGrpSpPr>
            <a:grpSpLocks noChangeAspect="true"/>
          </p:cNvGrpSpPr>
          <p:nvPr/>
        </p:nvGrpSpPr>
        <p:grpSpPr>
          <a:xfrm rot="0">
            <a:off x="14417998" y="8148886"/>
            <a:ext cx="2421922" cy="1453153"/>
            <a:chOff x="0" y="0"/>
            <a:chExt cx="6350000" cy="38100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6"/>
              <a:stretch>
                <a:fillRect l="0" t="-22054" r="0" b="-128414"/>
              </a:stretch>
            </a:blipFill>
          </p:spPr>
        </p:sp>
      </p:grp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4235556" y="8148886"/>
            <a:ext cx="2421922" cy="1453153"/>
            <a:chOff x="0" y="0"/>
            <a:chExt cx="6350000" cy="38100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7"/>
              <a:stretch>
                <a:fillRect l="0" t="-12500" r="0" b="-12500"/>
              </a:stretch>
            </a:blipFill>
          </p:spPr>
        </p:sp>
      </p:grpSp>
      <p:grpSp>
        <p:nvGrpSpPr>
          <p:cNvPr name="Group 39" id="39"/>
          <p:cNvGrpSpPr>
            <a:grpSpLocks noChangeAspect="true"/>
          </p:cNvGrpSpPr>
          <p:nvPr/>
        </p:nvGrpSpPr>
        <p:grpSpPr>
          <a:xfrm rot="0">
            <a:off x="11631605" y="8148886"/>
            <a:ext cx="2421922" cy="1453153"/>
            <a:chOff x="0" y="0"/>
            <a:chExt cx="6350000" cy="38100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3810000"/>
            </a:xfrm>
            <a:custGeom>
              <a:avLst/>
              <a:gdLst/>
              <a:ahLst/>
              <a:cxnLst/>
              <a:rect r="r" b="b" t="t" l="l"/>
              <a:pathLst>
                <a:path h="3810000" w="635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8"/>
              <a:stretch>
                <a:fillRect l="0" t="-12500" r="0" b="-1250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ED9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97717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2" y="0"/>
                </a:lnTo>
                <a:lnTo>
                  <a:pt x="68451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442859" y="0"/>
            <a:ext cx="6845141" cy="10287000"/>
          </a:xfrm>
          <a:custGeom>
            <a:avLst/>
            <a:gdLst/>
            <a:ahLst/>
            <a:cxnLst/>
            <a:rect r="r" b="b" t="t" l="l"/>
            <a:pathLst>
              <a:path h="10287000" w="6845141">
                <a:moveTo>
                  <a:pt x="0" y="0"/>
                </a:moveTo>
                <a:lnTo>
                  <a:pt x="6845141" y="0"/>
                </a:lnTo>
                <a:lnTo>
                  <a:pt x="68451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-2405781" y="6481911"/>
            <a:ext cx="7610179" cy="7610179"/>
            <a:chOff x="0" y="0"/>
            <a:chExt cx="2787650" cy="27876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87650" cy="2787650"/>
            </a:xfrm>
            <a:custGeom>
              <a:avLst/>
              <a:gdLst/>
              <a:ahLst/>
              <a:cxnLst/>
              <a:rect r="r" b="b" t="t" l="l"/>
              <a:pathLst>
                <a:path h="2787650" w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4135B8">
                <a:alpha val="40000"/>
              </a:srgbClr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DAFSwI141Oc</dc:identifier>
  <dcterms:modified xsi:type="dcterms:W3CDTF">2011-08-01T06:04:30Z</dcterms:modified>
  <cp:revision>1</cp:revision>
  <dc:title>Mocca Presentatie</dc:title>
</cp:coreProperties>
</file>